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188058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711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vdon.ru/ru/magazine/archive/n1y2019/560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Box 4"/>
          <p:cNvSpPr/>
          <p:nvPr/>
        </p:nvSpPr>
        <p:spPr>
          <a:xfrm>
            <a:off x="1812544" y="60662"/>
            <a:ext cx="8566905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3200" b="1">
                <a:solidFill>
                  <a:srgbClr val="009EEC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Чеченский государственный университет</a:t>
            </a:r>
          </a:p>
        </p:txBody>
      </p:sp>
      <p:sp>
        <p:nvSpPr>
          <p:cNvPr id="113" name="TextBox 6"/>
          <p:cNvSpPr/>
          <p:nvPr/>
        </p:nvSpPr>
        <p:spPr>
          <a:xfrm>
            <a:off x="1230281" y="645437"/>
            <a:ext cx="9731435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Ф</a:t>
            </a:r>
            <a:r>
              <a:rPr lang="ru-RU" dirty="0" smtClean="0"/>
              <a:t>акультет </a:t>
            </a:r>
            <a:r>
              <a:rPr lang="ru-RU" dirty="0"/>
              <a:t>информационных технологий</a:t>
            </a:r>
            <a:endParaRPr dirty="0"/>
          </a:p>
        </p:txBody>
      </p:sp>
      <p:sp>
        <p:nvSpPr>
          <p:cNvPr id="114" name="TextBox 7"/>
          <p:cNvSpPr/>
          <p:nvPr/>
        </p:nvSpPr>
        <p:spPr>
          <a:xfrm>
            <a:off x="1390531" y="1076324"/>
            <a:ext cx="9410932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200" u="sng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 smtClean="0"/>
              <a:t>Кафедра «Программирование </a:t>
            </a:r>
            <a:r>
              <a:rPr lang="ru-RU" dirty="0"/>
              <a:t>и инфокоммуникационные </a:t>
            </a:r>
            <a:r>
              <a:rPr lang="ru-RU" dirty="0" smtClean="0"/>
              <a:t>технологии»</a:t>
            </a:r>
            <a:endParaRPr dirty="0"/>
          </a:p>
        </p:txBody>
      </p:sp>
      <p:sp>
        <p:nvSpPr>
          <p:cNvPr id="115" name="Прямоугольник 9"/>
          <p:cNvSpPr/>
          <p:nvPr/>
        </p:nvSpPr>
        <p:spPr>
          <a:xfrm>
            <a:off x="3730957" y="2533133"/>
            <a:ext cx="6334582" cy="701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4000" b="1">
                <a:solidFill>
                  <a:srgbClr val="FFFFFF"/>
                </a:solidFill>
                <a:latin typeface="Franklin Gothic Heavy"/>
                <a:ea typeface="Franklin Gothic Heavy"/>
                <a:cs typeface="Franklin Gothic Heavy"/>
                <a:sym typeface="Franklin Gothic Heavy"/>
              </a:defRPr>
            </a:lvl1pPr>
          </a:lstStyle>
          <a:p>
            <a:r>
              <a:t>Портфолио магистранта</a:t>
            </a:r>
          </a:p>
        </p:txBody>
      </p:sp>
      <p:sp>
        <p:nvSpPr>
          <p:cNvPr id="116" name="Скругленный прямоугольник 10"/>
          <p:cNvSpPr/>
          <p:nvPr/>
        </p:nvSpPr>
        <p:spPr>
          <a:xfrm>
            <a:off x="888023" y="3763107"/>
            <a:ext cx="1679332" cy="208377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65000"/>
                <a:lumOff val="35000"/>
              </a:schemeClr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"/>
          <p:cNvSpPr/>
          <p:nvPr/>
        </p:nvSpPr>
        <p:spPr>
          <a:xfrm>
            <a:off x="2924723" y="3981870"/>
            <a:ext cx="8713281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lvl="0"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ФИО</a:t>
            </a:r>
            <a:r>
              <a:rPr dirty="0" smtClean="0">
                <a:solidFill>
                  <a:srgbClr val="FFFFFF"/>
                </a:solidFill>
              </a:rPr>
              <a:t>:</a:t>
            </a:r>
            <a:r>
              <a:rPr lang="ru-RU" u="sng" dirty="0" smtClean="0">
                <a:sym typeface="Arial"/>
              </a:rPr>
              <a:t>____</a:t>
            </a:r>
            <a:r>
              <a:rPr lang="ru-RU" u="sng" dirty="0" err="1" smtClean="0">
                <a:sym typeface="Arial"/>
              </a:rPr>
              <a:t>Уматхаджиева</a:t>
            </a:r>
            <a:r>
              <a:rPr lang="ru-RU" u="sng" dirty="0" smtClean="0">
                <a:sym typeface="Arial"/>
              </a:rPr>
              <a:t> Фатима </a:t>
            </a:r>
            <a:r>
              <a:rPr lang="ru-RU" u="sng" dirty="0" err="1" smtClean="0">
                <a:sym typeface="Arial"/>
              </a:rPr>
              <a:t>Юнадиевна</a:t>
            </a:r>
            <a:r>
              <a:rPr lang="ru-RU" u="sng" dirty="0" smtClean="0">
                <a:sym typeface="Arial"/>
              </a:rPr>
              <a:t>_____</a:t>
            </a:r>
            <a:endParaRPr lang="ru-RU" u="sng" dirty="0">
              <a:sym typeface="Arial"/>
            </a:endParaRPr>
          </a:p>
          <a:p>
            <a:pPr>
              <a:defRPr sz="28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>
                <a:solidFill>
                  <a:srgbClr val="FFFFFF"/>
                </a:solidFill>
              </a:rPr>
              <a:t>___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18" name="Прямоугольник 12"/>
          <p:cNvSpPr/>
          <p:nvPr/>
        </p:nvSpPr>
        <p:spPr>
          <a:xfrm>
            <a:off x="2924725" y="4474298"/>
            <a:ext cx="746460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Форма</a:t>
            </a:r>
            <a:r>
              <a:rPr dirty="0"/>
              <a:t> </a:t>
            </a:r>
            <a:r>
              <a:rPr dirty="0" err="1"/>
              <a:t>обучения</a:t>
            </a:r>
            <a:r>
              <a:rPr dirty="0"/>
              <a:t>: </a:t>
            </a:r>
            <a:r>
              <a:rPr dirty="0" smtClean="0"/>
              <a:t>__</a:t>
            </a:r>
            <a:r>
              <a:rPr lang="ru-RU" sz="1600" dirty="0" smtClean="0">
                <a:solidFill>
                  <a:srgbClr val="FF0000"/>
                </a:solidFill>
              </a:rPr>
              <a:t>заочная</a:t>
            </a:r>
            <a:r>
              <a:rPr lang="ru-RU" sz="1600" dirty="0" smtClean="0"/>
              <a:t>   2018- 2021__ </a:t>
            </a:r>
            <a:r>
              <a:rPr dirty="0" smtClean="0"/>
              <a:t>____________________</a:t>
            </a:r>
            <a:endParaRPr dirty="0"/>
          </a:p>
        </p:txBody>
      </p:sp>
      <p:sp>
        <p:nvSpPr>
          <p:cNvPr id="119" name="Прямоугольник 13"/>
          <p:cNvSpPr/>
          <p:nvPr/>
        </p:nvSpPr>
        <p:spPr>
          <a:xfrm>
            <a:off x="2924724" y="4890337"/>
            <a:ext cx="8036991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Направление</a:t>
            </a:r>
            <a:r>
              <a:rPr dirty="0" smtClean="0"/>
              <a:t>:</a:t>
            </a:r>
            <a:r>
              <a:rPr dirty="0" smtClean="0">
                <a:solidFill>
                  <a:srgbClr val="85D7FF"/>
                </a:solidFill>
              </a:rPr>
              <a:t> </a:t>
            </a:r>
            <a:r>
              <a:rPr lang="ru-RU" sz="1600" u="sng" dirty="0" smtClean="0">
                <a:sym typeface="Arial"/>
              </a:rPr>
              <a:t>09.04.01.</a:t>
            </a:r>
            <a:r>
              <a:rPr lang="ru-RU" sz="1600" dirty="0" smtClean="0">
                <a:sym typeface="Arial"/>
              </a:rPr>
              <a:t>«</a:t>
            </a:r>
            <a:r>
              <a:rPr lang="ru-RU" sz="1600" u="sng" dirty="0">
                <a:sym typeface="Arial"/>
              </a:rPr>
              <a:t>Информатика и вычислительная </a:t>
            </a:r>
            <a:r>
              <a:rPr lang="ru-RU" sz="2000" u="sng" dirty="0">
                <a:sym typeface="Arial"/>
              </a:rPr>
              <a:t>техника»</a:t>
            </a:r>
            <a:endParaRPr lang="ru-RU" sz="2000" dirty="0">
              <a:sym typeface="Arial"/>
            </a:endParaRPr>
          </a:p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smtClean="0">
                <a:solidFill>
                  <a:srgbClr val="FFFFFF"/>
                </a:solidFill>
              </a:rPr>
              <a:t>_________</a:t>
            </a:r>
            <a:r>
              <a:rPr lang="ru-RU" sz="1600" u="sng" dirty="0">
                <a:sym typeface="Arial"/>
              </a:rPr>
              <a:t> .«</a:t>
            </a:r>
            <a:r>
              <a:rPr lang="ru-RU" sz="1600" u="sng" dirty="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rPr>
              <a:t>Информатика и вычислительная техника</a:t>
            </a:r>
            <a:r>
              <a:rPr lang="ru-RU" sz="1600" u="sng" dirty="0" smtClean="0">
                <a:sym typeface="Arial"/>
              </a:rPr>
              <a:t>»</a:t>
            </a:r>
            <a:r>
              <a:rPr dirty="0" smtClean="0">
                <a:solidFill>
                  <a:srgbClr val="FFFFFF"/>
                </a:solidFill>
              </a:rPr>
              <a:t>________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20" name="Прямоугольник 14"/>
          <p:cNvSpPr/>
          <p:nvPr/>
        </p:nvSpPr>
        <p:spPr>
          <a:xfrm>
            <a:off x="2924723" y="5320669"/>
            <a:ext cx="150618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D9D9D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Профиль</a:t>
            </a:r>
            <a:r>
              <a:rPr dirty="0" smtClean="0"/>
              <a:t>:</a:t>
            </a:r>
            <a:endParaRPr dirty="0">
              <a:solidFill>
                <a:srgbClr val="FFFFFF"/>
              </a:solidFill>
            </a:endParaRPr>
          </a:p>
        </p:txBody>
      </p:sp>
      <p:pic>
        <p:nvPicPr>
          <p:cNvPr id="1026" name="Picture 2" descr="C:\Users\оо\Pictures\луу\WhatsApp Image 2019-03-16 at 22.07.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24" y="3763107"/>
            <a:ext cx="1679331" cy="208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Прямоугольник 2"/>
          <p:cNvSpPr/>
          <p:nvPr/>
        </p:nvSpPr>
        <p:spPr>
          <a:xfrm>
            <a:off x="5162909" y="271092"/>
            <a:ext cx="1862843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ВАК</a:t>
            </a:r>
          </a:p>
        </p:txBody>
      </p:sp>
      <p:grpSp>
        <p:nvGrpSpPr>
          <p:cNvPr id="229" name="Прямоугольник 9"/>
          <p:cNvGrpSpPr/>
          <p:nvPr/>
        </p:nvGrpSpPr>
        <p:grpSpPr>
          <a:xfrm>
            <a:off x="195117" y="1778099"/>
            <a:ext cx="11798410" cy="669678"/>
            <a:chOff x="0" y="0"/>
            <a:chExt cx="11798408" cy="669676"/>
          </a:xfrm>
        </p:grpSpPr>
        <p:sp>
          <p:nvSpPr>
            <p:cNvPr id="227" name="Rectangle"/>
            <p:cNvSpPr/>
            <p:nvPr/>
          </p:nvSpPr>
          <p:spPr>
            <a:xfrm>
              <a:off x="-1" y="-1"/>
              <a:ext cx="11798410" cy="669678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u="sng"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28" name="Необходимо написать тему статьи и сделать из нее гиперссылку"/>
            <p:cNvSpPr/>
            <p:nvPr/>
          </p:nvSpPr>
          <p:spPr>
            <a:xfrm>
              <a:off x="-1" y="143067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rPr dirty="0" err="1"/>
                <a:t>Необходимо</a:t>
              </a:r>
              <a:r>
                <a:rPr dirty="0"/>
                <a:t> </a:t>
              </a:r>
              <a:r>
                <a:rPr dirty="0" err="1"/>
                <a:t>написать</a:t>
              </a:r>
              <a:r>
                <a:rPr dirty="0"/>
                <a:t> </a:t>
              </a:r>
              <a:r>
                <a:rPr dirty="0" err="1"/>
                <a:t>тему</a:t>
              </a:r>
              <a:r>
                <a:rPr dirty="0"/>
                <a:t> </a:t>
              </a:r>
              <a:r>
                <a:rPr dirty="0" err="1"/>
                <a:t>статьи</a:t>
              </a:r>
              <a:r>
                <a:rPr dirty="0"/>
                <a:t> и </a:t>
              </a:r>
              <a:r>
                <a:rPr dirty="0" err="1"/>
                <a:t>сделать</a:t>
              </a:r>
              <a:r>
                <a:rPr dirty="0"/>
                <a:t> </a:t>
              </a:r>
              <a:r>
                <a:rPr dirty="0" err="1"/>
                <a:t>из</a:t>
              </a:r>
              <a:r>
                <a:rPr dirty="0"/>
                <a:t> </a:t>
              </a:r>
              <a:r>
                <a:rPr dirty="0" err="1"/>
                <a:t>нее</a:t>
              </a:r>
              <a:r>
                <a:rPr dirty="0"/>
                <a:t> </a:t>
              </a:r>
              <a:r>
                <a:rPr u="sng" dirty="0" err="1">
                  <a:solidFill>
                    <a:srgbClr val="FF0000"/>
                  </a:solidFill>
                </a:rPr>
                <a:t>гиперссылку</a:t>
              </a:r>
              <a:endParaRPr u="sng" dirty="0">
                <a:solidFill>
                  <a:srgbClr val="FF0000"/>
                </a:solidFill>
              </a:endParaRPr>
            </a:p>
          </p:txBody>
        </p:sp>
      </p:grpSp>
      <p:sp>
        <p:nvSpPr>
          <p:cNvPr id="230" name="Прямоугольник 10"/>
          <p:cNvSpPr/>
          <p:nvPr/>
        </p:nvSpPr>
        <p:spPr>
          <a:xfrm>
            <a:off x="195117" y="2728106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ru-RU" sz="2000" b="1" u="sng" dirty="0">
                <a:solidFill>
                  <a:schemeClr val="tx1"/>
                </a:solidFill>
                <a:hlinkClick r:id="rId3"/>
              </a:rPr>
              <a:t>Методы </a:t>
            </a:r>
            <a:r>
              <a:rPr lang="en-US" sz="2000" b="1" u="sng" dirty="0">
                <a:solidFill>
                  <a:schemeClr val="tx1"/>
                </a:solidFill>
                <a:hlinkClick r:id="rId3"/>
              </a:rPr>
              <a:t>VoIP</a:t>
            </a:r>
            <a:endParaRPr sz="2000" b="1" dirty="0">
              <a:solidFill>
                <a:schemeClr val="tx1"/>
              </a:solidFill>
            </a:endParaRPr>
          </a:p>
        </p:txBody>
      </p:sp>
      <p:sp>
        <p:nvSpPr>
          <p:cNvPr id="231" name="Прямоугольник 11"/>
          <p:cNvSpPr/>
          <p:nvPr/>
        </p:nvSpPr>
        <p:spPr>
          <a:xfrm>
            <a:off x="195117" y="3678113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2" name="Прямоугольник 12"/>
          <p:cNvSpPr/>
          <p:nvPr/>
        </p:nvSpPr>
        <p:spPr>
          <a:xfrm>
            <a:off x="195117" y="4628120"/>
            <a:ext cx="11798410" cy="669678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3" name="Прямоугольник 1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4" name="Прямоугольник 1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5" name="Прямоугольник 1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6" name="Прямоугольник 16"/>
          <p:cNvSpPr/>
          <p:nvPr/>
        </p:nvSpPr>
        <p:spPr>
          <a:xfrm>
            <a:off x="195117" y="5578128"/>
            <a:ext cx="11798410" cy="66967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Прямоугольник 2"/>
          <p:cNvSpPr/>
          <p:nvPr/>
        </p:nvSpPr>
        <p:spPr>
          <a:xfrm>
            <a:off x="5035885" y="271092"/>
            <a:ext cx="211689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Статьи РИНЦ</a:t>
            </a:r>
          </a:p>
        </p:txBody>
      </p:sp>
      <p:grpSp>
        <p:nvGrpSpPr>
          <p:cNvPr id="242" name="Прямоугольник 4"/>
          <p:cNvGrpSpPr/>
          <p:nvPr/>
        </p:nvGrpSpPr>
        <p:grpSpPr>
          <a:xfrm>
            <a:off x="195117" y="1825001"/>
            <a:ext cx="11798410" cy="736645"/>
            <a:chOff x="0" y="0"/>
            <a:chExt cx="11798408" cy="736643"/>
          </a:xfrm>
        </p:grpSpPr>
        <p:sp>
          <p:nvSpPr>
            <p:cNvPr id="240" name="Rectangle"/>
            <p:cNvSpPr/>
            <p:nvPr/>
          </p:nvSpPr>
          <p:spPr>
            <a:xfrm>
              <a:off x="-1" y="0"/>
              <a:ext cx="11798410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0000"/>
                  </a:solidFill>
                </a:defRPr>
              </a:pPr>
              <a:endParaRPr/>
            </a:p>
          </p:txBody>
        </p:sp>
        <p:sp>
          <p:nvSpPr>
            <p:cNvPr id="241" name="Необходимо написать тему статьи и сделать из нее гиперссылку"/>
            <p:cNvSpPr/>
            <p:nvPr/>
          </p:nvSpPr>
          <p:spPr>
            <a:xfrm>
              <a:off x="-1" y="176552"/>
              <a:ext cx="11798410" cy="383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2000" b="1"/>
              </a:pPr>
              <a:r>
                <a:t>Необходимо написать тему статьи и сделать из нее </a:t>
              </a:r>
              <a:r>
                <a:rPr u="sng">
                  <a:solidFill>
                    <a:srgbClr val="FF0000"/>
                  </a:solidFill>
                </a:rPr>
                <a:t>гиперссылку</a:t>
              </a:r>
            </a:p>
          </p:txBody>
        </p:sp>
      </p:grpSp>
      <p:sp>
        <p:nvSpPr>
          <p:cNvPr id="243" name="Прямоугольник 5"/>
          <p:cNvSpPr/>
          <p:nvPr/>
        </p:nvSpPr>
        <p:spPr>
          <a:xfrm>
            <a:off x="195117" y="277500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4" name="Прямоугольник 6"/>
          <p:cNvSpPr/>
          <p:nvPr/>
        </p:nvSpPr>
        <p:spPr>
          <a:xfrm>
            <a:off x="195117" y="3725016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5" name="Прямоугольник 7"/>
          <p:cNvSpPr/>
          <p:nvPr/>
        </p:nvSpPr>
        <p:spPr>
          <a:xfrm>
            <a:off x="195117" y="4675023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6" name="Прямоугольник 8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7" name="Прямоугольник 9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8" name="Прямоугольник 10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9" name="Прямоугольник 11"/>
          <p:cNvSpPr/>
          <p:nvPr/>
        </p:nvSpPr>
        <p:spPr>
          <a:xfrm>
            <a:off x="195117" y="5660828"/>
            <a:ext cx="11798410" cy="736645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52" name="Прямоугольник 2"/>
          <p:cNvSpPr/>
          <p:nvPr/>
        </p:nvSpPr>
        <p:spPr>
          <a:xfrm>
            <a:off x="3639883" y="271092"/>
            <a:ext cx="4908909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Выступления на конференциях</a:t>
            </a:r>
          </a:p>
        </p:txBody>
      </p:sp>
      <p:grpSp>
        <p:nvGrpSpPr>
          <p:cNvPr id="255" name="Прямоугольник 3"/>
          <p:cNvGrpSpPr/>
          <p:nvPr/>
        </p:nvGrpSpPr>
        <p:grpSpPr>
          <a:xfrm>
            <a:off x="195117" y="1566680"/>
            <a:ext cx="11798410" cy="4844169"/>
            <a:chOff x="0" y="0"/>
            <a:chExt cx="11798408" cy="4844167"/>
          </a:xfrm>
        </p:grpSpPr>
        <p:sp>
          <p:nvSpPr>
            <p:cNvPr id="253" name="Rectangle"/>
            <p:cNvSpPr/>
            <p:nvPr/>
          </p:nvSpPr>
          <p:spPr>
            <a:xfrm>
              <a:off x="-1" y="-1"/>
              <a:ext cx="11798410" cy="4844169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/>
              </a:pPr>
              <a:endParaRPr/>
            </a:p>
          </p:txBody>
        </p:sp>
        <p:sp>
          <p:nvSpPr>
            <p:cNvPr id="254" name="Наименование и время проведения конференции и указать ссылку"/>
            <p:cNvSpPr/>
            <p:nvPr/>
          </p:nvSpPr>
          <p:spPr>
            <a:xfrm>
              <a:off x="-1" y="477713"/>
              <a:ext cx="11798410" cy="3888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000" b="1"/>
              </a:pPr>
              <a:r>
                <a:t>Наименование и время проведения конференции и указать ссылку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endParaRPr>
                <a:solidFill>
                  <a:srgbClr val="FFFFFF"/>
                </a:solidFill>
              </a:endParaRPr>
            </a:p>
            <a:p>
              <a:pPr>
                <a:defRPr sz="2000" b="1"/>
              </a:pPr>
              <a:r>
                <a:t> </a:t>
              </a:r>
            </a:p>
          </p:txBody>
        </p:sp>
      </p:grpSp>
      <p:sp>
        <p:nvSpPr>
          <p:cNvPr id="256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7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8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Заголовок 1"/>
          <p:cNvSpPr>
            <a:spLocks noGrp="1"/>
          </p:cNvSpPr>
          <p:nvPr>
            <p:ph type="title"/>
          </p:nvPr>
        </p:nvSpPr>
        <p:spPr>
          <a:xfrm>
            <a:off x="2200588" y="239557"/>
            <a:ext cx="7790823" cy="624803"/>
          </a:xfrm>
          <a:prstGeom prst="rect">
            <a:avLst/>
          </a:prstGeom>
        </p:spPr>
        <p:txBody>
          <a:bodyPr/>
          <a:lstStyle>
            <a:lvl1pPr algn="ctr" defTabSz="886968">
              <a:defRPr sz="3783" b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Приказы</a:t>
            </a:r>
          </a:p>
        </p:txBody>
      </p:sp>
      <p:pic>
        <p:nvPicPr>
          <p:cNvPr id="12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Прямоугольник 4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Прямоугольник 5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Прямоугольник 6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29" name="Прямоугольник 7"/>
          <p:cNvGrpSpPr/>
          <p:nvPr/>
        </p:nvGrpSpPr>
        <p:grpSpPr>
          <a:xfrm>
            <a:off x="351690" y="1777827"/>
            <a:ext cx="11641838" cy="830995"/>
            <a:chOff x="-1" y="-47174"/>
            <a:chExt cx="11641836" cy="830993"/>
          </a:xfrm>
        </p:grpSpPr>
        <p:sp>
          <p:nvSpPr>
            <p:cNvPr id="127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28" name="О зачислении"/>
            <p:cNvSpPr/>
            <p:nvPr/>
          </p:nvSpPr>
          <p:spPr>
            <a:xfrm>
              <a:off x="-1" y="-47174"/>
              <a:ext cx="11641836" cy="830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/>
                <a:t>О </a:t>
              </a:r>
              <a:r>
                <a:rPr dirty="0" err="1" smtClean="0"/>
                <a:t>зачислении</a:t>
              </a:r>
              <a:r>
                <a:rPr lang="ru-RU" dirty="0" smtClean="0"/>
                <a:t> №</a:t>
              </a:r>
              <a:r>
                <a:rPr lang="ru-RU" b="0" dirty="0" smtClean="0"/>
                <a:t>_</a:t>
              </a:r>
              <a:r>
                <a:rPr lang="ru-RU" b="0" u="sng" dirty="0" smtClean="0"/>
                <a:t>345/06_</a:t>
              </a:r>
              <a:r>
                <a:rPr lang="ru-RU" b="0" dirty="0" smtClean="0"/>
                <a:t>от</a:t>
              </a:r>
              <a:r>
                <a:rPr lang="ru-RU" b="0" u="sng" dirty="0"/>
                <a:t> </a:t>
              </a:r>
              <a:r>
                <a:rPr lang="ru-RU" b="0" u="sng" dirty="0" smtClean="0"/>
                <a:t>31 августа 2018</a:t>
              </a:r>
              <a:r>
                <a:rPr lang="ru-RU" dirty="0" smtClean="0"/>
                <a:t> </a:t>
              </a:r>
              <a:r>
                <a:rPr lang="ru-RU" dirty="0"/>
                <a:t>г.</a:t>
              </a:r>
            </a:p>
            <a:p>
              <a:endParaRPr dirty="0"/>
            </a:p>
          </p:txBody>
        </p:sp>
      </p:grpSp>
      <p:grpSp>
        <p:nvGrpSpPr>
          <p:cNvPr id="132" name="Прямоугольник 8"/>
          <p:cNvGrpSpPr/>
          <p:nvPr/>
        </p:nvGrpSpPr>
        <p:grpSpPr>
          <a:xfrm>
            <a:off x="351691" y="2833411"/>
            <a:ext cx="11641836" cy="736645"/>
            <a:chOff x="0" y="0"/>
            <a:chExt cx="11641834" cy="736643"/>
          </a:xfrm>
        </p:grpSpPr>
        <p:sp>
          <p:nvSpPr>
            <p:cNvPr id="130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1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5" name="Прямоугольник 12"/>
          <p:cNvGrpSpPr/>
          <p:nvPr/>
        </p:nvGrpSpPr>
        <p:grpSpPr>
          <a:xfrm>
            <a:off x="351691" y="3777731"/>
            <a:ext cx="11641836" cy="736645"/>
            <a:chOff x="0" y="0"/>
            <a:chExt cx="11641834" cy="736643"/>
          </a:xfrm>
        </p:grpSpPr>
        <p:sp>
          <p:nvSpPr>
            <p:cNvPr id="133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4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rPr dirty="0" err="1"/>
                <a:t>Переводной</a:t>
              </a:r>
              <a:endParaRPr dirty="0"/>
            </a:p>
          </p:txBody>
        </p:sp>
      </p:grpSp>
      <p:grpSp>
        <p:nvGrpSpPr>
          <p:cNvPr id="138" name="Прямоугольник 13"/>
          <p:cNvGrpSpPr/>
          <p:nvPr/>
        </p:nvGrpSpPr>
        <p:grpSpPr>
          <a:xfrm>
            <a:off x="351691" y="4754097"/>
            <a:ext cx="11641836" cy="736645"/>
            <a:chOff x="0" y="0"/>
            <a:chExt cx="11641834" cy="736643"/>
          </a:xfrm>
        </p:grpSpPr>
        <p:sp>
          <p:nvSpPr>
            <p:cNvPr id="136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37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  <p:grpSp>
        <p:nvGrpSpPr>
          <p:cNvPr id="141" name="Прямоугольник 14"/>
          <p:cNvGrpSpPr/>
          <p:nvPr/>
        </p:nvGrpSpPr>
        <p:grpSpPr>
          <a:xfrm>
            <a:off x="351691" y="5730461"/>
            <a:ext cx="11641836" cy="736645"/>
            <a:chOff x="0" y="0"/>
            <a:chExt cx="11641834" cy="736643"/>
          </a:xfrm>
        </p:grpSpPr>
        <p:sp>
          <p:nvSpPr>
            <p:cNvPr id="139" name="Rectangle"/>
            <p:cNvSpPr/>
            <p:nvPr/>
          </p:nvSpPr>
          <p:spPr>
            <a:xfrm>
              <a:off x="-1" y="0"/>
              <a:ext cx="11641836" cy="736644"/>
            </a:xfrm>
            <a:prstGeom prst="rect">
              <a:avLst/>
            </a:prstGeom>
            <a:solidFill>
              <a:srgbClr val="FFF2CB"/>
            </a:solidFill>
            <a:ln w="12700" cap="flat">
              <a:solidFill>
                <a:srgbClr val="F5BD1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>
                  <a:solidFill>
                    <a:srgbClr val="0070C0"/>
                  </a:solidFill>
                </a:defRPr>
              </a:pPr>
              <a:endParaRPr/>
            </a:p>
          </p:txBody>
        </p:sp>
        <p:sp>
          <p:nvSpPr>
            <p:cNvPr id="140" name="Переводной"/>
            <p:cNvSpPr/>
            <p:nvPr/>
          </p:nvSpPr>
          <p:spPr>
            <a:xfrm>
              <a:off x="-1" y="144802"/>
              <a:ext cx="11641836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 b="1">
                  <a:solidFill>
                    <a:srgbClr val="0070C0"/>
                  </a:solidFill>
                </a:defRPr>
              </a:lvl1pPr>
            </a:lstStyle>
            <a:p>
              <a:r>
                <a:t>Переводной</a:t>
              </a:r>
            </a:p>
          </p:txBody>
        </p:sp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Изображение 3" descr="Изображение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Прямоугольник 4"/>
          <p:cNvSpPr/>
          <p:nvPr/>
        </p:nvSpPr>
        <p:spPr>
          <a:xfrm>
            <a:off x="2510229" y="262809"/>
            <a:ext cx="71715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</a:t>
            </a:r>
          </a:p>
        </p:txBody>
      </p:sp>
      <p:sp>
        <p:nvSpPr>
          <p:cNvPr id="145" name="Прямоугольник 6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Прямоугольник 7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Прямоугольник 8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Скругленный прямоугольник 9"/>
          <p:cNvSpPr/>
          <p:nvPr/>
        </p:nvSpPr>
        <p:spPr>
          <a:xfrm>
            <a:off x="224597" y="1710465"/>
            <a:ext cx="3568808" cy="3946056"/>
          </a:xfrm>
          <a:prstGeom prst="roundRect">
            <a:avLst>
              <a:gd name="adj" fmla="val 16667"/>
            </a:avLst>
          </a:prstGeom>
          <a:solidFill>
            <a:srgbClr val="F5BD14"/>
          </a:solidFill>
          <a:ln w="12700">
            <a:solidFill>
              <a:schemeClr val="accent2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TextBox 11"/>
          <p:cNvSpPr/>
          <p:nvPr/>
        </p:nvSpPr>
        <p:spPr>
          <a:xfrm>
            <a:off x="658667" y="1822533"/>
            <a:ext cx="270067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 algn="ctr">
              <a:defRPr>
                <a:solidFill>
                  <a:srgbClr val="344356"/>
                </a:solidFill>
              </a:defRPr>
            </a:lvl1pPr>
          </a:lstStyle>
          <a:p>
            <a:endParaRPr dirty="0"/>
          </a:p>
        </p:txBody>
      </p:sp>
      <p:sp>
        <p:nvSpPr>
          <p:cNvPr id="153" name="Прямоугольник 14"/>
          <p:cNvSpPr/>
          <p:nvPr/>
        </p:nvSpPr>
        <p:spPr>
          <a:xfrm>
            <a:off x="4396365" y="1925809"/>
            <a:ext cx="6078226" cy="37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ТЕМА ДИССЕРТАЦИОННОГО ИССЛЕДОВАНИЯ:</a:t>
            </a:r>
          </a:p>
        </p:txBody>
      </p:sp>
      <p:sp>
        <p:nvSpPr>
          <p:cNvPr id="154" name="Прямоугольник 15"/>
          <p:cNvSpPr/>
          <p:nvPr/>
        </p:nvSpPr>
        <p:spPr>
          <a:xfrm>
            <a:off x="4421422" y="2605827"/>
            <a:ext cx="6944784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2000" b="1" i="1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b="1" i="1" dirty="0" smtClean="0">
                <a:sym typeface="Arial"/>
              </a:rPr>
              <a:t>«Разработка системы обучения навыкам общения для детей с задержкой </a:t>
            </a:r>
            <a:r>
              <a:rPr lang="ru-RU" sz="2000" b="1" i="1" dirty="0" err="1" smtClean="0">
                <a:sym typeface="Arial"/>
              </a:rPr>
              <a:t>психоречевого</a:t>
            </a:r>
            <a:r>
              <a:rPr lang="ru-RU" sz="2000" b="1" i="1" smtClean="0">
                <a:sym typeface="Arial"/>
              </a:rPr>
              <a:t> развития»</a:t>
            </a:r>
            <a:endParaRPr dirty="0"/>
          </a:p>
        </p:txBody>
      </p:sp>
      <p:sp>
        <p:nvSpPr>
          <p:cNvPr id="155" name="Прямоугольник 17"/>
          <p:cNvSpPr/>
          <p:nvPr/>
        </p:nvSpPr>
        <p:spPr>
          <a:xfrm>
            <a:off x="224597" y="5899629"/>
            <a:ext cx="11694502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extBox 18"/>
          <p:cNvSpPr/>
          <p:nvPr/>
        </p:nvSpPr>
        <p:spPr>
          <a:xfrm>
            <a:off x="414669" y="5953278"/>
            <a:ext cx="1131304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ТЕМА ДИССЕРТАЦИОННОГО ИССЛЕДОВАНИЯ УТВЕРЖДЕНА УЧЕНЫМ</a:t>
            </a:r>
          </a:p>
          <a:p>
            <a:pPr algn="ctr">
              <a:defRPr i="1"/>
            </a:pPr>
            <a:r>
              <a:t>СОВЕТОМ ФГБОУ ВО «ЧЕЧЕНСКИЙ ГОСУДАРСТВЕННЫЙ УНИВЕРСИТЕТ» ПРОТОКОЛ № __ от «___»_____________ г.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680321" y="1832696"/>
            <a:ext cx="2905794" cy="3710939"/>
            <a:chOff x="-3547152" y="-1167343"/>
            <a:chExt cx="2905792" cy="3710939"/>
          </a:xfrm>
        </p:grpSpPr>
        <p:sp>
          <p:nvSpPr>
            <p:cNvPr id="18" name="TextBox 11"/>
            <p:cNvSpPr/>
            <p:nvPr/>
          </p:nvSpPr>
          <p:spPr>
            <a:xfrm>
              <a:off x="-3342031" y="-1167343"/>
              <a:ext cx="2700671" cy="358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r>
                <a:rPr dirty="0" err="1"/>
                <a:t>Научный</a:t>
              </a:r>
              <a:r>
                <a:rPr dirty="0"/>
                <a:t> </a:t>
              </a:r>
              <a:r>
                <a:rPr dirty="0" err="1"/>
                <a:t>руководитель</a:t>
              </a:r>
              <a:endParaRPr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3351775" y="-591039"/>
              <a:ext cx="2309916" cy="18376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19" tIns="45719" rIns="45719" bIns="4571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chemeClr val="dk1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3"/>
            <p:cNvSpPr/>
            <p:nvPr/>
          </p:nvSpPr>
          <p:spPr>
            <a:xfrm>
              <a:off x="-3547152" y="1385359"/>
              <a:ext cx="2700671" cy="11582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344356"/>
                  </a:solidFill>
                </a:defRPr>
              </a:pPr>
              <a:r>
                <a:rPr lang="ru-RU" dirty="0" err="1"/>
                <a:t>Гериханов</a:t>
              </a:r>
              <a:r>
                <a:rPr lang="ru-RU" dirty="0"/>
                <a:t> </a:t>
              </a:r>
              <a:r>
                <a:rPr lang="ru-RU" dirty="0" err="1"/>
                <a:t>Зелим</a:t>
              </a:r>
              <a:r>
                <a:rPr lang="ru-RU" dirty="0"/>
                <a:t> </a:t>
              </a:r>
              <a:r>
                <a:rPr lang="ru-RU" dirty="0" err="1" smtClean="0"/>
                <a:t>Абуевич</a:t>
              </a:r>
              <a:r>
                <a:rPr lang="ru-RU" dirty="0" smtClean="0"/>
                <a:t> кандидат </a:t>
              </a:r>
              <a:r>
                <a:rPr lang="ru-RU" dirty="0"/>
                <a:t>физико-математических наук</a:t>
              </a:r>
              <a:endParaRPr dirty="0"/>
            </a:p>
          </p:txBody>
        </p:sp>
      </p:grpSp>
      <p:pic>
        <p:nvPicPr>
          <p:cNvPr id="17" name="Picture 2" descr="https://ucomplex.org/files/photos/c92cee4b80cc1b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98" y="2409000"/>
            <a:ext cx="2309918" cy="186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Прямоугольник 2"/>
          <p:cNvSpPr/>
          <p:nvPr/>
        </p:nvSpPr>
        <p:spPr>
          <a:xfrm>
            <a:off x="2085176" y="150741"/>
            <a:ext cx="8021648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ПУБЛИКАЦИИ В НАУЧНЫХ ИЗДАНИЯХ, ВХОДЯЩИХ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В ПЕРЕЧЕНЬ ВАК, НАУЧНЫЕ СТАТЬИ</a:t>
            </a:r>
          </a:p>
        </p:txBody>
      </p:sp>
      <p:sp>
        <p:nvSpPr>
          <p:cNvPr id="16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положения и выводы диссертационного исследования нашли отражение</a:t>
            </a:r>
          </a:p>
          <a:p>
            <a:pPr algn="ctr">
              <a:defRPr i="1"/>
            </a:pPr>
            <a:r>
              <a:t>в научных публикациях автора, в том числе в изданиях, рекомендованных ВАК РФ:</a:t>
            </a:r>
          </a:p>
        </p:txBody>
      </p:sp>
      <p:graphicFrame>
        <p:nvGraphicFramePr>
          <p:cNvPr id="16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2"/>
          <p:cNvSpPr/>
          <p:nvPr/>
        </p:nvSpPr>
        <p:spPr>
          <a:xfrm>
            <a:off x="1489355" y="314353"/>
            <a:ext cx="991504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РЕЗУЛЬТАТЫ ПРОМЕЖУТОЧНОЙ АТТЕСТАЦИИ МАГИСТРАНТОВ</a:t>
            </a:r>
          </a:p>
        </p:txBody>
      </p:sp>
      <p:sp>
        <p:nvSpPr>
          <p:cNvPr id="17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73" name="Таблица 8"/>
          <p:cNvGraphicFramePr/>
          <p:nvPr>
            <p:extLst>
              <p:ext uri="{D42A27DB-BD31-4B8C-83A1-F6EECF244321}">
                <p14:modId xmlns:p14="http://schemas.microsoft.com/office/powerpoint/2010/main" val="1293170041"/>
              </p:ext>
            </p:extLst>
          </p:nvPr>
        </p:nvGraphicFramePr>
        <p:xfrm>
          <a:off x="195117" y="2053002"/>
          <a:ext cx="11713347" cy="1152511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Экзамен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 smtClean="0"/>
                        <a:t>Вступительный экзамен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4" name="TextBox 9"/>
          <p:cNvSpPr/>
          <p:nvPr/>
        </p:nvSpPr>
        <p:spPr>
          <a:xfrm>
            <a:off x="31898" y="1586324"/>
            <a:ext cx="3734729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 Сдача кандидатских экзаменов</a:t>
            </a:r>
          </a:p>
        </p:txBody>
      </p:sp>
      <p:sp>
        <p:nvSpPr>
          <p:cNvPr id="176" name="TextBox 14"/>
          <p:cNvSpPr/>
          <p:nvPr/>
        </p:nvSpPr>
        <p:spPr>
          <a:xfrm>
            <a:off x="103302" y="3205513"/>
            <a:ext cx="5151312" cy="350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 err="1"/>
              <a:t>Оценки</a:t>
            </a:r>
            <a:r>
              <a:rPr dirty="0"/>
              <a:t>, </a:t>
            </a:r>
            <a:r>
              <a:rPr dirty="0" err="1"/>
              <a:t>полученные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экзаменах</a:t>
            </a:r>
            <a:r>
              <a:rPr dirty="0"/>
              <a:t> и </a:t>
            </a:r>
            <a:r>
              <a:rPr dirty="0" err="1"/>
              <a:t>зачетах</a:t>
            </a:r>
            <a:endParaRPr dirty="0"/>
          </a:p>
        </p:txBody>
      </p:sp>
      <p:graphicFrame>
        <p:nvGraphicFramePr>
          <p:cNvPr id="12" name="Таблиц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040394"/>
              </p:ext>
            </p:extLst>
          </p:nvPr>
        </p:nvGraphicFramePr>
        <p:xfrm>
          <a:off x="195117" y="3647352"/>
          <a:ext cx="11713347" cy="3114457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03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723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44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Экзамен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Оценка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 smtClean="0"/>
                        <a:t>Прикладное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 smtClean="0"/>
                        <a:t>машинное</a:t>
                      </a:r>
                      <a:r>
                        <a:rPr lang="en-US" altLang="ru-RU" dirty="0" smtClean="0"/>
                        <a:t> </a:t>
                      </a:r>
                      <a:r>
                        <a:rPr lang="ru-RU" altLang="en-US" dirty="0" smtClean="0"/>
                        <a:t>обучение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зачтено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Модификация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баз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3.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Анализ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мультимедийных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данных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 ( </a:t>
                      </a:r>
                      <a:r>
                        <a:rPr lang="ru-RU" altLang="en-US" dirty="0" err="1" smtClean="0">
                          <a:solidFill>
                            <a:srgbClr val="FF0000"/>
                          </a:solidFill>
                        </a:rPr>
                        <a:t>отл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lang="ru-RU" sz="1400" dirty="0" smtClean="0">
                          <a:solidFill>
                            <a:srgbClr val="4175B5"/>
                          </a:solidFill>
                        </a:rPr>
                        <a:t>4.</a:t>
                      </a:r>
                      <a:endParaRPr sz="1400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en-US" dirty="0"/>
                        <a:t>Поиск</a:t>
                      </a:r>
                      <a:r>
                        <a:rPr lang="en-US" altLang="ru-RU" dirty="0"/>
                        <a:t> </a:t>
                      </a:r>
                      <a:r>
                        <a:rPr lang="ru-RU" altLang="en-US" dirty="0"/>
                        <a:t>информации</a:t>
                      </a:r>
                      <a:r>
                        <a:rPr lang="en-US" altLang="ru-RU" dirty="0"/>
                        <a:t> </a:t>
                      </a:r>
                      <a:endParaRPr dirty="0"/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r>
                        <a:rPr lang="ru-RU" alt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ru-RU" alt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( </a:t>
                      </a:r>
                      <a:r>
                        <a:rPr lang="ru-RU" altLang="en-US" dirty="0" err="1" smtClean="0">
                          <a:solidFill>
                            <a:srgbClr val="FF0000"/>
                          </a:solidFill>
                        </a:rPr>
                        <a:t>отл</a:t>
                      </a:r>
                      <a:r>
                        <a:rPr lang="en-US" altLang="ru-RU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5720" marR="4572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R>
                    <a:lnT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T>
                    <a:lnB w="19050">
                      <a:solidFill>
                        <a:srgbClr val="4175B5"/>
                      </a:solidFill>
                      <a:headEnd type="none" w="med" len="med"/>
                      <a:tailEnd type="none" w="med" len="med"/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8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3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TextBox 7"/>
          <p:cNvSpPr/>
          <p:nvPr/>
        </p:nvSpPr>
        <p:spPr>
          <a:xfrm>
            <a:off x="385189" y="1764114"/>
            <a:ext cx="11427584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Основные тезисы работы были представлены на</a:t>
            </a:r>
          </a:p>
          <a:p>
            <a:pPr algn="ctr">
              <a:defRPr i="1"/>
            </a:pPr>
            <a:r>
              <a:t>научно-практических конференциях:</a:t>
            </a:r>
          </a:p>
        </p:txBody>
      </p:sp>
      <p:graphicFrame>
        <p:nvGraphicFramePr>
          <p:cNvPr id="185" name="Таблица 8"/>
          <p:cNvGraphicFramePr/>
          <p:nvPr/>
        </p:nvGraphicFramePr>
        <p:xfrm>
          <a:off x="195117" y="2813707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 err="1">
                          <a:solidFill>
                            <a:srgbClr val="4175B5"/>
                          </a:solidFill>
                        </a:rPr>
                        <a:t>Соавторы</a:t>
                      </a:r>
                      <a:endParaRPr sz="1400" b="1" dirty="0">
                        <a:solidFill>
                          <a:srgbClr val="4175B5"/>
                        </a:solidFill>
                      </a:endParaRP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 dirty="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 dirty="0"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6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Прямоугольник 2"/>
          <p:cNvSpPr/>
          <p:nvPr/>
        </p:nvSpPr>
        <p:spPr>
          <a:xfrm>
            <a:off x="1861893" y="271092"/>
            <a:ext cx="846485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УЧАСТИЕ В НАУЧНО-ПРАКТИЧЕСКИХ КОНФЕРЕНЦИЯХ</a:t>
            </a:r>
          </a:p>
        </p:txBody>
      </p:sp>
      <p:sp>
        <p:nvSpPr>
          <p:cNvPr id="190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193" name="Таблица 8"/>
          <p:cNvGraphicFramePr/>
          <p:nvPr/>
        </p:nvGraphicFramePr>
        <p:xfrm>
          <a:off x="195117" y="1710963"/>
          <a:ext cx="11798408" cy="1806493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7830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161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496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3567"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№
п/п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Наименование работы,
ее вид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Выходные данные*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solidFill>
                            <a:srgbClr val="4175B5"/>
                          </a:solidFill>
                        </a:rPr>
                        <a:t>Соавторы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435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1.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9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>
                          <a:solidFill>
                            <a:srgbClr val="4175B5"/>
                          </a:solidFill>
                        </a:rPr>
                        <a:t>2.</a:t>
                      </a:r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  <a:endParaRPr/>
                    </a:p>
                  </a:txBody>
                  <a:tcPr marL="45720" marR="45720" anchor="ctr" horzOverflow="overflow">
                    <a:lnL w="19050">
                      <a:solidFill>
                        <a:srgbClr val="4175B5"/>
                      </a:solidFill>
                    </a:lnL>
                    <a:lnR w="19050">
                      <a:solidFill>
                        <a:srgbClr val="4175B5"/>
                      </a:solidFill>
                    </a:lnR>
                    <a:lnT w="19050">
                      <a:solidFill>
                        <a:srgbClr val="4175B5"/>
                      </a:solidFill>
                    </a:lnT>
                    <a:lnB w="19050">
                      <a:solidFill>
                        <a:srgbClr val="4175B5"/>
                      </a:solidFill>
                    </a:lnB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" name="Прямоугольник 10"/>
          <p:cNvSpPr/>
          <p:nvPr/>
        </p:nvSpPr>
        <p:spPr>
          <a:xfrm>
            <a:off x="118875" y="6403607"/>
            <a:ext cx="5062003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600" b="1">
                <a:solidFill>
                  <a:srgbClr val="1F497D"/>
                </a:solidFill>
              </a:defRPr>
            </a:lvl1pPr>
          </a:lstStyle>
          <a:p>
            <a:r>
              <a:t>* - Оформляются в соответствии с ГОСТ 7.1-2003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Прямоугольник 2"/>
          <p:cNvSpPr/>
          <p:nvPr/>
        </p:nvSpPr>
        <p:spPr>
          <a:xfrm>
            <a:off x="2982642" y="120072"/>
            <a:ext cx="6223359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ЦЕЛЬ, ЗАДАЧИ И НАУЧНАЯ НОВИЗНА</a:t>
            </a:r>
          </a:p>
          <a:p>
            <a:pPr algn="ctr"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ДИССЕРТАЦИОННОГО ИССЛЕДОВАНИЯ</a:t>
            </a:r>
          </a:p>
        </p:txBody>
      </p:sp>
      <p:sp>
        <p:nvSpPr>
          <p:cNvPr id="198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9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0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1" name="Прямоугольник 6"/>
          <p:cNvSpPr/>
          <p:nvPr/>
        </p:nvSpPr>
        <p:spPr>
          <a:xfrm>
            <a:off x="195117" y="1710465"/>
            <a:ext cx="11798410" cy="762337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2" name="TextBox 7"/>
          <p:cNvSpPr/>
          <p:nvPr/>
        </p:nvSpPr>
        <p:spPr>
          <a:xfrm>
            <a:off x="385189" y="1764114"/>
            <a:ext cx="11427584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i="1"/>
            </a:lvl1pPr>
          </a:lstStyle>
          <a:p>
            <a:r>
              <a:t>ЦЕЛЬ РАБОТЫ – ____________________________________________________________________________</a:t>
            </a:r>
          </a:p>
        </p:txBody>
      </p:sp>
      <p:sp>
        <p:nvSpPr>
          <p:cNvPr id="203" name="TextBox 9"/>
          <p:cNvSpPr/>
          <p:nvPr/>
        </p:nvSpPr>
        <p:spPr>
          <a:xfrm>
            <a:off x="3334664" y="2882898"/>
            <a:ext cx="5519314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 СООТВЕТСВИИ С ПОСТАВЛЕННОЙ ЦЕЛЬЮ ОПРЕДЕЛЕНЫ</a:t>
            </a:r>
          </a:p>
          <a:p>
            <a:pPr algn="ctr">
              <a:defRPr sz="1400" b="1">
                <a:solidFill>
                  <a:srgbClr val="4175B5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СЛЕДУЮЩИЕ ОСНОВНЫЕ ЗАДАЧИ:</a:t>
            </a:r>
          </a:p>
        </p:txBody>
      </p:sp>
      <p:sp>
        <p:nvSpPr>
          <p:cNvPr id="204" name="Прямоугольник 11"/>
          <p:cNvSpPr/>
          <p:nvPr/>
        </p:nvSpPr>
        <p:spPr>
          <a:xfrm>
            <a:off x="195116" y="3561031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TextBox 12"/>
          <p:cNvSpPr/>
          <p:nvPr/>
        </p:nvSpPr>
        <p:spPr>
          <a:xfrm>
            <a:off x="2910501" y="3757533"/>
            <a:ext cx="8764710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t>Пример: Выявление и оценка рисков при эксплуатации нефтепроводных систем.</a:t>
            </a:r>
          </a:p>
        </p:txBody>
      </p:sp>
      <p:sp>
        <p:nvSpPr>
          <p:cNvPr id="206" name="Прямоугольник 13"/>
          <p:cNvSpPr/>
          <p:nvPr/>
        </p:nvSpPr>
        <p:spPr>
          <a:xfrm>
            <a:off x="308343" y="3667361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7" name="Прямоугольник 16"/>
          <p:cNvSpPr/>
          <p:nvPr/>
        </p:nvSpPr>
        <p:spPr>
          <a:xfrm>
            <a:off x="195116" y="4429697"/>
            <a:ext cx="11798410" cy="762337"/>
          </a:xfrm>
          <a:prstGeom prst="rect">
            <a:avLst/>
          </a:prstGeom>
          <a:solidFill>
            <a:srgbClr val="CBFFE6"/>
          </a:solidFill>
          <a:ln w="12700">
            <a:solidFill>
              <a:srgbClr val="A3E2C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8" name="TextBox 17"/>
          <p:cNvSpPr/>
          <p:nvPr/>
        </p:nvSpPr>
        <p:spPr>
          <a:xfrm>
            <a:off x="2910501" y="4626200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t>_______________________________________________________________</a:t>
            </a:r>
          </a:p>
        </p:txBody>
      </p:sp>
      <p:sp>
        <p:nvSpPr>
          <p:cNvPr id="209" name="Прямоугольник 18"/>
          <p:cNvSpPr/>
          <p:nvPr/>
        </p:nvSpPr>
        <p:spPr>
          <a:xfrm>
            <a:off x="308343" y="4536028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Прямоугольник 19"/>
          <p:cNvSpPr/>
          <p:nvPr/>
        </p:nvSpPr>
        <p:spPr>
          <a:xfrm>
            <a:off x="195116" y="5298364"/>
            <a:ext cx="11798410" cy="762337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TextBox 20"/>
          <p:cNvSpPr/>
          <p:nvPr/>
        </p:nvSpPr>
        <p:spPr>
          <a:xfrm>
            <a:off x="2910501" y="5494866"/>
            <a:ext cx="7656647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4175B5"/>
                </a:solidFill>
              </a:defRPr>
            </a:lvl1pPr>
          </a:lstStyle>
          <a:p>
            <a:r>
              <a:t>_______________________________________________________________</a:t>
            </a:r>
          </a:p>
        </p:txBody>
      </p:sp>
      <p:sp>
        <p:nvSpPr>
          <p:cNvPr id="212" name="Прямоугольник 21"/>
          <p:cNvSpPr/>
          <p:nvPr/>
        </p:nvSpPr>
        <p:spPr>
          <a:xfrm>
            <a:off x="308343" y="5404694"/>
            <a:ext cx="2370616" cy="56583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5117" y="150741"/>
            <a:ext cx="927101" cy="685801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Прямоугольник 2"/>
          <p:cNvSpPr/>
          <p:nvPr/>
        </p:nvSpPr>
        <p:spPr>
          <a:xfrm>
            <a:off x="2063480" y="271092"/>
            <a:ext cx="8061684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СТРУКТУРА ДИССЕРТАЦИОННОГО ИССЛЕДОВАНИЯ</a:t>
            </a:r>
          </a:p>
        </p:txBody>
      </p:sp>
      <p:sp>
        <p:nvSpPr>
          <p:cNvPr id="216" name="Прямоугольник 3"/>
          <p:cNvSpPr/>
          <p:nvPr/>
        </p:nvSpPr>
        <p:spPr>
          <a:xfrm>
            <a:off x="0" y="1065886"/>
            <a:ext cx="12192000" cy="4152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7" name="Прямоугольник 4"/>
          <p:cNvSpPr/>
          <p:nvPr/>
        </p:nvSpPr>
        <p:spPr>
          <a:xfrm>
            <a:off x="2678958" y="1121523"/>
            <a:ext cx="9513042" cy="303964"/>
          </a:xfrm>
          <a:prstGeom prst="rect">
            <a:avLst/>
          </a:prstGeom>
          <a:solidFill>
            <a:srgbClr val="4175B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Прямоугольник 5"/>
          <p:cNvSpPr/>
          <p:nvPr/>
        </p:nvSpPr>
        <p:spPr>
          <a:xfrm>
            <a:off x="0" y="1121523"/>
            <a:ext cx="2611225" cy="303963"/>
          </a:xfrm>
          <a:prstGeom prst="rect">
            <a:avLst/>
          </a:prstGeom>
          <a:solidFill>
            <a:srgbClr val="FFF2CB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9" name="Прямоугольник 6"/>
          <p:cNvSpPr/>
          <p:nvPr/>
        </p:nvSpPr>
        <p:spPr>
          <a:xfrm>
            <a:off x="195117" y="1710464"/>
            <a:ext cx="11798410" cy="1160326"/>
          </a:xfrm>
          <a:prstGeom prst="rect">
            <a:avLst/>
          </a:prstGeom>
          <a:solidFill>
            <a:srgbClr val="FFF2CB"/>
          </a:solidFill>
          <a:ln w="12700">
            <a:solidFill>
              <a:srgbClr val="F5BD14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0" name="TextBox 7"/>
          <p:cNvSpPr/>
          <p:nvPr/>
        </p:nvSpPr>
        <p:spPr>
          <a:xfrm>
            <a:off x="385189" y="1828962"/>
            <a:ext cx="11427584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i="1"/>
            </a:pPr>
            <a:r>
              <a:t>СОДЕРЖАТЕЛЬНАЯ ЧАСТЬ ДИССЕРТАЦИОННОГО ИССЛЕДОВАНИЯ РАЗДЕЛЕНА НА ____ ГЛАВ(Ы),</a:t>
            </a:r>
          </a:p>
          <a:p>
            <a:pPr algn="ctr">
              <a:defRPr i="1"/>
            </a:pPr>
            <a:r>
              <a:t>СТРУКТУРИРОВАННЫЕ В СООТВЕТСТВИИ С ЛОГИКОЙ РАСКРЫТИЯ ТЕМЫ И РЕШЕНИЯ</a:t>
            </a:r>
          </a:p>
          <a:p>
            <a:pPr algn="ctr">
              <a:defRPr i="1"/>
            </a:pPr>
            <a:r>
              <a:t>ПРОБЛЕМЫ ИССЛЕДОВАНИЯ</a:t>
            </a:r>
          </a:p>
        </p:txBody>
      </p:sp>
      <p:sp>
        <p:nvSpPr>
          <p:cNvPr id="221" name="Прямоугольник 11"/>
          <p:cNvSpPr/>
          <p:nvPr/>
        </p:nvSpPr>
        <p:spPr>
          <a:xfrm>
            <a:off x="195116" y="3100133"/>
            <a:ext cx="11798410" cy="3470788"/>
          </a:xfrm>
          <a:prstGeom prst="rect">
            <a:avLst/>
          </a:prstGeom>
          <a:solidFill>
            <a:srgbClr val="D0E4FC"/>
          </a:solidFill>
          <a:ln w="12700">
            <a:solidFill>
              <a:srgbClr val="B3CAE6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2" name="TextBox 12"/>
          <p:cNvSpPr/>
          <p:nvPr/>
        </p:nvSpPr>
        <p:spPr>
          <a:xfrm>
            <a:off x="3690603" y="3296636"/>
            <a:ext cx="6989488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  <a:p>
            <a:pPr marL="342900" indent="-342900">
              <a:buSzPct val="100000"/>
              <a:buAutoNum type="arabicPeriod"/>
              <a:defRPr>
                <a:solidFill>
                  <a:srgbClr val="4175B5"/>
                </a:solidFill>
              </a:defRPr>
            </a:pPr>
            <a:r>
              <a:t>______________________________________________________</a:t>
            </a:r>
          </a:p>
        </p:txBody>
      </p:sp>
      <p:sp>
        <p:nvSpPr>
          <p:cNvPr id="223" name="Прямоугольник 13"/>
          <p:cNvSpPr/>
          <p:nvPr/>
        </p:nvSpPr>
        <p:spPr>
          <a:xfrm>
            <a:off x="385189" y="3296636"/>
            <a:ext cx="3115342" cy="198222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379</Words>
  <Application>Microsoft Office PowerPoint</Application>
  <PresentationFormat>Широкоэкранный</PresentationFormat>
  <Paragraphs>109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Franklin Gothic Heavy</vt:lpstr>
      <vt:lpstr>Times New Roman</vt:lpstr>
      <vt:lpstr>Тема Office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21</cp:revision>
  <dcterms:modified xsi:type="dcterms:W3CDTF">2019-03-28T10:58:12Z</dcterms:modified>
</cp:coreProperties>
</file>