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2711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4"/>
          <p:cNvSpPr/>
          <p:nvPr/>
        </p:nvSpPr>
        <p:spPr>
          <a:xfrm>
            <a:off x="1812544" y="60662"/>
            <a:ext cx="8566905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200" b="1">
                <a:solidFill>
                  <a:srgbClr val="009EE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Чеченский государственный университет</a:t>
            </a:r>
          </a:p>
        </p:txBody>
      </p:sp>
      <p:sp>
        <p:nvSpPr>
          <p:cNvPr id="113" name="TextBox 6"/>
          <p:cNvSpPr/>
          <p:nvPr/>
        </p:nvSpPr>
        <p:spPr>
          <a:xfrm>
            <a:off x="1230281" y="645437"/>
            <a:ext cx="9731435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Факультет информационных технологий</a:t>
            </a:r>
            <a:endParaRPr dirty="0"/>
          </a:p>
        </p:txBody>
      </p:sp>
      <p:sp>
        <p:nvSpPr>
          <p:cNvPr id="114" name="TextBox 7"/>
          <p:cNvSpPr/>
          <p:nvPr/>
        </p:nvSpPr>
        <p:spPr>
          <a:xfrm>
            <a:off x="1390531" y="1076324"/>
            <a:ext cx="941093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Кафедра «Программирование и инфокоммуникационные технологии»</a:t>
            </a:r>
            <a:endParaRPr dirty="0"/>
          </a:p>
        </p:txBody>
      </p:sp>
      <p:sp>
        <p:nvSpPr>
          <p:cNvPr id="115" name="Прямоугольник 9"/>
          <p:cNvSpPr/>
          <p:nvPr/>
        </p:nvSpPr>
        <p:spPr>
          <a:xfrm>
            <a:off x="3730957" y="2533133"/>
            <a:ext cx="6334582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 b="1">
                <a:solidFill>
                  <a:srgbClr val="FFFFFF"/>
                </a:solidFill>
                <a:latin typeface="Franklin Gothic Heavy"/>
                <a:ea typeface="Franklin Gothic Heavy"/>
                <a:cs typeface="Franklin Gothic Heavy"/>
                <a:sym typeface="Franklin Gothic Heavy"/>
              </a:defRPr>
            </a:lvl1pPr>
          </a:lstStyle>
          <a:p>
            <a:r>
              <a:rPr dirty="0" err="1"/>
              <a:t>Портфолио</a:t>
            </a:r>
            <a:r>
              <a:rPr dirty="0"/>
              <a:t> </a:t>
            </a:r>
            <a:r>
              <a:rPr dirty="0" err="1"/>
              <a:t>магистранта</a:t>
            </a:r>
            <a:endParaRPr dirty="0"/>
          </a:p>
        </p:txBody>
      </p:sp>
      <p:sp>
        <p:nvSpPr>
          <p:cNvPr id="116" name="Скругленный прямоугольник 10"/>
          <p:cNvSpPr/>
          <p:nvPr/>
        </p:nvSpPr>
        <p:spPr>
          <a:xfrm>
            <a:off x="888023" y="3763107"/>
            <a:ext cx="1679332" cy="208377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Фото магистранта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"/>
          <p:cNvSpPr/>
          <p:nvPr/>
        </p:nvSpPr>
        <p:spPr>
          <a:xfrm>
            <a:off x="2882520" y="3686448"/>
            <a:ext cx="6908594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ФИО</a:t>
            </a:r>
            <a:r>
              <a:rPr dirty="0" smtClean="0">
                <a:solidFill>
                  <a:srgbClr val="FFFFFF"/>
                </a:solidFill>
              </a:rPr>
              <a:t>:</a:t>
            </a:r>
            <a:r>
              <a:rPr lang="ru-RU" dirty="0" smtClean="0">
                <a:solidFill>
                  <a:srgbClr val="FFFFFF"/>
                </a:solidFill>
              </a:rPr>
              <a:t> </a:t>
            </a:r>
            <a:r>
              <a:rPr lang="ru-RU" i="1" u="sng" dirty="0" smtClean="0">
                <a:sym typeface="Arial"/>
              </a:rPr>
              <a:t>Хаджиева Седа </a:t>
            </a:r>
            <a:r>
              <a:rPr lang="ru-RU" i="1" u="sng" dirty="0" err="1" smtClean="0">
                <a:sym typeface="Arial"/>
              </a:rPr>
              <a:t>Ильмановна</a:t>
            </a:r>
            <a:endParaRPr lang="ru-RU" i="1" u="sng" dirty="0">
              <a:sym typeface="Arial"/>
            </a:endParaRPr>
          </a:p>
        </p:txBody>
      </p:sp>
      <p:sp>
        <p:nvSpPr>
          <p:cNvPr id="118" name="Прямоугольник 12"/>
          <p:cNvSpPr/>
          <p:nvPr/>
        </p:nvSpPr>
        <p:spPr>
          <a:xfrm>
            <a:off x="3121673" y="4277351"/>
            <a:ext cx="7464602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Форма</a:t>
            </a:r>
            <a:r>
              <a:rPr dirty="0"/>
              <a:t> </a:t>
            </a:r>
            <a:r>
              <a:rPr dirty="0" err="1"/>
              <a:t>обучения</a:t>
            </a:r>
            <a:r>
              <a:rPr dirty="0"/>
              <a:t>: __</a:t>
            </a:r>
            <a:r>
              <a:rPr lang="ru-RU" sz="1600" i="1" u="sng" dirty="0">
                <a:solidFill>
                  <a:schemeClr val="bg1"/>
                </a:solidFill>
              </a:rPr>
              <a:t>заочная</a:t>
            </a:r>
            <a:r>
              <a:rPr lang="ru-RU" sz="1600" i="1" u="sng" dirty="0"/>
              <a:t>   2018- </a:t>
            </a:r>
            <a:r>
              <a:rPr lang="ru-RU" sz="1600" i="1" u="sng" dirty="0" smtClean="0"/>
              <a:t>2021 </a:t>
            </a:r>
            <a:endParaRPr i="1" u="sng" dirty="0"/>
          </a:p>
        </p:txBody>
      </p:sp>
      <p:sp>
        <p:nvSpPr>
          <p:cNvPr id="119" name="Прямоугольник 13"/>
          <p:cNvSpPr/>
          <p:nvPr/>
        </p:nvSpPr>
        <p:spPr>
          <a:xfrm>
            <a:off x="2938792" y="4783017"/>
            <a:ext cx="887807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Направление</a:t>
            </a:r>
            <a:r>
              <a:rPr dirty="0"/>
              <a:t>:</a:t>
            </a:r>
            <a:r>
              <a:rPr dirty="0">
                <a:solidFill>
                  <a:srgbClr val="85D7FF"/>
                </a:solidFill>
              </a:rPr>
              <a:t> </a:t>
            </a:r>
            <a:r>
              <a:rPr lang="ru-RU" sz="2000" u="sng" dirty="0">
                <a:sym typeface="Arial"/>
              </a:rPr>
              <a:t>09.04.01.</a:t>
            </a:r>
            <a:r>
              <a:rPr lang="ru-RU" sz="2000" dirty="0">
                <a:sym typeface="Arial"/>
              </a:rPr>
              <a:t>«</a:t>
            </a:r>
            <a:r>
              <a:rPr lang="ru-RU" sz="2000" u="sng" dirty="0">
                <a:sym typeface="Arial"/>
              </a:rPr>
              <a:t>Информатика и вычислительная </a:t>
            </a:r>
            <a:r>
              <a:rPr lang="ru-RU" sz="2000" u="sng" dirty="0" smtClean="0">
                <a:sym typeface="Arial"/>
              </a:rPr>
              <a:t>техника»</a:t>
            </a:r>
            <a:endParaRPr lang="ru-RU" sz="2000" dirty="0">
              <a:sym typeface="Arial"/>
            </a:endParaRPr>
          </a:p>
          <a:p>
            <a: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>
                <a:solidFill>
                  <a:srgbClr val="FFFFFF"/>
                </a:solidFill>
              </a:rPr>
              <a:t> </a:t>
            </a:r>
            <a:r>
              <a:rPr lang="ru-RU" sz="2400" dirty="0" smtClean="0"/>
              <a:t>Профиль:</a:t>
            </a:r>
            <a:r>
              <a:rPr lang="ru-RU" sz="2400" dirty="0" smtClean="0">
                <a:solidFill>
                  <a:srgbClr val="FFFFFF"/>
                </a:solidFill>
              </a:rPr>
              <a:t> </a:t>
            </a:r>
            <a:r>
              <a:rPr lang="ru-RU" sz="2000" u="sng" dirty="0" smtClean="0">
                <a:sym typeface="Arial"/>
              </a:rPr>
              <a:t>Информационные </a:t>
            </a:r>
            <a:r>
              <a:rPr lang="ru-RU" sz="2000" u="sng" dirty="0">
                <a:sym typeface="Arial"/>
              </a:rPr>
              <a:t>технологии в медицине»</a:t>
            </a:r>
            <a:r>
              <a:rPr sz="2000" dirty="0">
                <a:solidFill>
                  <a:srgbClr val="FFFFFF"/>
                </a:solidFill>
              </a:rPr>
              <a:t>________</a:t>
            </a:r>
          </a:p>
        </p:txBody>
      </p:sp>
      <p:pic>
        <p:nvPicPr>
          <p:cNvPr id="1026" name="Picture 2" descr="Screenshot_20180928-064845_WhatsApp"/>
          <p:cNvPicPr>
            <a:picLocks noChangeAspect="1" noChangeArrowheads="1"/>
          </p:cNvPicPr>
          <p:nvPr/>
        </p:nvPicPr>
        <p:blipFill>
          <a:blip r:embed="rId4" cstate="print"/>
          <a:srcRect l="13201" t="11588" r="32445" b="51400"/>
          <a:stretch>
            <a:fillRect/>
          </a:stretch>
        </p:blipFill>
        <p:spPr bwMode="auto">
          <a:xfrm>
            <a:off x="900332" y="3671668"/>
            <a:ext cx="1758461" cy="2194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Изображение 1" descr="Изображение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Прямоугольник 2"/>
          <p:cNvSpPr/>
          <p:nvPr/>
        </p:nvSpPr>
        <p:spPr>
          <a:xfrm>
            <a:off x="5162909" y="271092"/>
            <a:ext cx="1862843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ВАК</a:t>
            </a:r>
          </a:p>
        </p:txBody>
      </p:sp>
      <p:grpSp>
        <p:nvGrpSpPr>
          <p:cNvPr id="229" name="Прямоугольник 9"/>
          <p:cNvGrpSpPr/>
          <p:nvPr/>
        </p:nvGrpSpPr>
        <p:grpSpPr>
          <a:xfrm>
            <a:off x="195117" y="1778099"/>
            <a:ext cx="11798410" cy="669678"/>
            <a:chOff x="0" y="0"/>
            <a:chExt cx="11798408" cy="669676"/>
          </a:xfrm>
        </p:grpSpPr>
        <p:sp>
          <p:nvSpPr>
            <p:cNvPr id="227" name="Rectangle"/>
            <p:cNvSpPr/>
            <p:nvPr/>
          </p:nvSpPr>
          <p:spPr>
            <a:xfrm>
              <a:off x="-1" y="-1"/>
              <a:ext cx="11798410" cy="669678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u="sng"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28" name="Необходимо написать тему статьи и сделать из нее гиперссылку"/>
            <p:cNvSpPr/>
            <p:nvPr/>
          </p:nvSpPr>
          <p:spPr>
            <a:xfrm>
              <a:off x="-1" y="143067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/>
              </a:pPr>
              <a:r>
                <a:t>Необходимо написать тему статьи и сделать из нее </a:t>
              </a:r>
              <a:r>
                <a:rPr u="sng">
                  <a:solidFill>
                    <a:srgbClr val="FF0000"/>
                  </a:solidFill>
                </a:rPr>
                <a:t>гиперссылку</a:t>
              </a:r>
            </a:p>
          </p:txBody>
        </p:sp>
      </p:grpSp>
      <p:sp>
        <p:nvSpPr>
          <p:cNvPr id="230" name="Прямоугольник 10"/>
          <p:cNvSpPr/>
          <p:nvPr/>
        </p:nvSpPr>
        <p:spPr>
          <a:xfrm>
            <a:off x="195117" y="2728106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1" name="Прямоугольник 11"/>
          <p:cNvSpPr/>
          <p:nvPr/>
        </p:nvSpPr>
        <p:spPr>
          <a:xfrm>
            <a:off x="195117" y="3678113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2" name="Прямоугольник 12"/>
          <p:cNvSpPr/>
          <p:nvPr/>
        </p:nvSpPr>
        <p:spPr>
          <a:xfrm>
            <a:off x="195117" y="4628120"/>
            <a:ext cx="11798410" cy="669678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3" name="Прямоугольник 1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4" name="Прямоугольник 1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5" name="Прямоугольник 1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6" name="Прямоугольник 16"/>
          <p:cNvSpPr/>
          <p:nvPr/>
        </p:nvSpPr>
        <p:spPr>
          <a:xfrm>
            <a:off x="195117" y="5578128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Изображение 1" descr="Изображение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Прямоугольник 2"/>
          <p:cNvSpPr/>
          <p:nvPr/>
        </p:nvSpPr>
        <p:spPr>
          <a:xfrm>
            <a:off x="5035885" y="271092"/>
            <a:ext cx="211689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РИНЦ</a:t>
            </a:r>
          </a:p>
        </p:txBody>
      </p:sp>
      <p:grpSp>
        <p:nvGrpSpPr>
          <p:cNvPr id="242" name="Прямоугольник 4"/>
          <p:cNvGrpSpPr/>
          <p:nvPr/>
        </p:nvGrpSpPr>
        <p:grpSpPr>
          <a:xfrm>
            <a:off x="195117" y="1825001"/>
            <a:ext cx="11798410" cy="736645"/>
            <a:chOff x="0" y="0"/>
            <a:chExt cx="11798408" cy="736643"/>
          </a:xfrm>
        </p:grpSpPr>
        <p:sp>
          <p:nvSpPr>
            <p:cNvPr id="240" name="Rectangle"/>
            <p:cNvSpPr/>
            <p:nvPr/>
          </p:nvSpPr>
          <p:spPr>
            <a:xfrm>
              <a:off x="-1" y="0"/>
              <a:ext cx="11798410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41" name="Необходимо написать тему статьи и сделать из нее гиперссылку"/>
            <p:cNvSpPr/>
            <p:nvPr/>
          </p:nvSpPr>
          <p:spPr>
            <a:xfrm>
              <a:off x="-1" y="176552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/>
              </a:pPr>
              <a:r>
                <a:t>Необходимо написать тему статьи и сделать из нее </a:t>
              </a:r>
              <a:r>
                <a:rPr u="sng">
                  <a:solidFill>
                    <a:srgbClr val="FF0000"/>
                  </a:solidFill>
                </a:rPr>
                <a:t>гиперссылку</a:t>
              </a:r>
            </a:p>
          </p:txBody>
        </p:sp>
      </p:grpSp>
      <p:sp>
        <p:nvSpPr>
          <p:cNvPr id="243" name="Прямоугольник 5"/>
          <p:cNvSpPr/>
          <p:nvPr/>
        </p:nvSpPr>
        <p:spPr>
          <a:xfrm>
            <a:off x="195117" y="277500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4" name="Прямоугольник 6"/>
          <p:cNvSpPr/>
          <p:nvPr/>
        </p:nvSpPr>
        <p:spPr>
          <a:xfrm>
            <a:off x="195117" y="3725016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5" name="Прямоугольник 7"/>
          <p:cNvSpPr/>
          <p:nvPr/>
        </p:nvSpPr>
        <p:spPr>
          <a:xfrm>
            <a:off x="195117" y="4675023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6" name="Прямоугольник 8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7" name="Прямоугольник 9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8" name="Прямоугольник 10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9" name="Прямоугольник 11"/>
          <p:cNvSpPr/>
          <p:nvPr/>
        </p:nvSpPr>
        <p:spPr>
          <a:xfrm>
            <a:off x="195117" y="566082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Изображение 1" descr="Изображение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Прямоугольник 2"/>
          <p:cNvSpPr/>
          <p:nvPr/>
        </p:nvSpPr>
        <p:spPr>
          <a:xfrm>
            <a:off x="3639883" y="271092"/>
            <a:ext cx="4908909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Выступления на конференциях</a:t>
            </a:r>
          </a:p>
        </p:txBody>
      </p:sp>
      <p:grpSp>
        <p:nvGrpSpPr>
          <p:cNvPr id="255" name="Прямоугольник 3"/>
          <p:cNvGrpSpPr/>
          <p:nvPr/>
        </p:nvGrpSpPr>
        <p:grpSpPr>
          <a:xfrm>
            <a:off x="195117" y="1566680"/>
            <a:ext cx="11798410" cy="4844169"/>
            <a:chOff x="0" y="0"/>
            <a:chExt cx="11798408" cy="4844167"/>
          </a:xfrm>
        </p:grpSpPr>
        <p:sp>
          <p:nvSpPr>
            <p:cNvPr id="253" name="Rectangle"/>
            <p:cNvSpPr/>
            <p:nvPr/>
          </p:nvSpPr>
          <p:spPr>
            <a:xfrm>
              <a:off x="-1" y="-1"/>
              <a:ext cx="11798410" cy="4844169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/>
              </a:pPr>
              <a:endParaRPr/>
            </a:p>
          </p:txBody>
        </p:sp>
        <p:sp>
          <p:nvSpPr>
            <p:cNvPr id="254" name="Наименование и время проведения конференции и указать ссылку"/>
            <p:cNvSpPr/>
            <p:nvPr/>
          </p:nvSpPr>
          <p:spPr>
            <a:xfrm>
              <a:off x="-1" y="477713"/>
              <a:ext cx="11798410" cy="3888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000" b="1"/>
              </a:pPr>
              <a:r>
                <a:t>Наименование и время проведения конференции и указать ссылку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r>
                <a:t> </a:t>
              </a:r>
            </a:p>
          </p:txBody>
        </p:sp>
      </p:grpSp>
      <p:sp>
        <p:nvSpPr>
          <p:cNvPr id="256" name="Прямоугольник 4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7" name="Прямоугольник 5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8" name="Прямоугольник 6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Заголовок 1"/>
          <p:cNvSpPr>
            <a:spLocks noGrp="1"/>
          </p:cNvSpPr>
          <p:nvPr>
            <p:ph type="title"/>
          </p:nvPr>
        </p:nvSpPr>
        <p:spPr>
          <a:xfrm>
            <a:off x="2200588" y="239557"/>
            <a:ext cx="7790823" cy="624803"/>
          </a:xfrm>
          <a:prstGeom prst="rect">
            <a:avLst/>
          </a:prstGeom>
        </p:spPr>
        <p:txBody>
          <a:bodyPr/>
          <a:lstStyle>
            <a:lvl1pPr algn="ctr" defTabSz="886968">
              <a:defRPr sz="3783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Приказы</a:t>
            </a:r>
          </a:p>
        </p:txBody>
      </p:sp>
      <p:pic>
        <p:nvPicPr>
          <p:cNvPr id="123" name="Изображение 3" descr="Изображение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Прямоугольник 4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Прямоугольник 5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" name="Прямоугольник 6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9" name="Прямоугольник 7"/>
          <p:cNvGrpSpPr/>
          <p:nvPr/>
        </p:nvGrpSpPr>
        <p:grpSpPr>
          <a:xfrm>
            <a:off x="351690" y="1777827"/>
            <a:ext cx="11641838" cy="830995"/>
            <a:chOff x="-1" y="-47174"/>
            <a:chExt cx="11641836" cy="830993"/>
          </a:xfrm>
        </p:grpSpPr>
        <p:sp>
          <p:nvSpPr>
            <p:cNvPr id="127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28" name="О зачислении"/>
            <p:cNvSpPr/>
            <p:nvPr/>
          </p:nvSpPr>
          <p:spPr>
            <a:xfrm>
              <a:off x="-1" y="-47174"/>
              <a:ext cx="11641836" cy="830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rPr dirty="0"/>
                <a:t>О </a:t>
              </a:r>
              <a:r>
                <a:rPr dirty="0" err="1"/>
                <a:t>зачислении</a:t>
              </a:r>
              <a:r>
                <a:rPr lang="ru-RU" dirty="0"/>
                <a:t> № ___от _____2018 г.</a:t>
              </a:r>
            </a:p>
            <a:p>
              <a:endParaRPr dirty="0"/>
            </a:p>
          </p:txBody>
        </p:sp>
      </p:grpSp>
      <p:grpSp>
        <p:nvGrpSpPr>
          <p:cNvPr id="132" name="Прямоугольник 8"/>
          <p:cNvGrpSpPr/>
          <p:nvPr/>
        </p:nvGrpSpPr>
        <p:grpSpPr>
          <a:xfrm>
            <a:off x="351691" y="2833411"/>
            <a:ext cx="11641836" cy="736645"/>
            <a:chOff x="0" y="0"/>
            <a:chExt cx="11641834" cy="736643"/>
          </a:xfrm>
        </p:grpSpPr>
        <p:sp>
          <p:nvSpPr>
            <p:cNvPr id="130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1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rPr dirty="0" err="1"/>
                <a:t>Переводной</a:t>
              </a:r>
              <a:endParaRPr dirty="0"/>
            </a:p>
          </p:txBody>
        </p:sp>
      </p:grpSp>
      <p:grpSp>
        <p:nvGrpSpPr>
          <p:cNvPr id="135" name="Прямоугольник 12"/>
          <p:cNvGrpSpPr/>
          <p:nvPr/>
        </p:nvGrpSpPr>
        <p:grpSpPr>
          <a:xfrm>
            <a:off x="351691" y="3777731"/>
            <a:ext cx="11641836" cy="736645"/>
            <a:chOff x="0" y="0"/>
            <a:chExt cx="11641834" cy="736643"/>
          </a:xfrm>
        </p:grpSpPr>
        <p:sp>
          <p:nvSpPr>
            <p:cNvPr id="133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4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rPr dirty="0" err="1"/>
                <a:t>Переводной</a:t>
              </a:r>
              <a:endParaRPr dirty="0"/>
            </a:p>
          </p:txBody>
        </p:sp>
      </p:grpSp>
      <p:grpSp>
        <p:nvGrpSpPr>
          <p:cNvPr id="138" name="Прямоугольник 13"/>
          <p:cNvGrpSpPr/>
          <p:nvPr/>
        </p:nvGrpSpPr>
        <p:grpSpPr>
          <a:xfrm>
            <a:off x="351691" y="4754097"/>
            <a:ext cx="11641836" cy="736645"/>
            <a:chOff x="0" y="0"/>
            <a:chExt cx="11641834" cy="736643"/>
          </a:xfrm>
        </p:grpSpPr>
        <p:sp>
          <p:nvSpPr>
            <p:cNvPr id="136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7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41" name="Прямоугольник 14"/>
          <p:cNvGrpSpPr/>
          <p:nvPr/>
        </p:nvGrpSpPr>
        <p:grpSpPr>
          <a:xfrm>
            <a:off x="351691" y="5730461"/>
            <a:ext cx="11641836" cy="736645"/>
            <a:chOff x="0" y="0"/>
            <a:chExt cx="11641834" cy="736643"/>
          </a:xfrm>
        </p:grpSpPr>
        <p:sp>
          <p:nvSpPr>
            <p:cNvPr id="139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40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Изображение 3" descr="Изображение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Прямоугольник 4"/>
          <p:cNvSpPr/>
          <p:nvPr/>
        </p:nvSpPr>
        <p:spPr>
          <a:xfrm>
            <a:off x="2510229" y="262809"/>
            <a:ext cx="717154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ТЕМА ДИССЕРТАЦИОННОГО ИССЛЕДОВАНИЯ</a:t>
            </a:r>
          </a:p>
        </p:txBody>
      </p:sp>
      <p:sp>
        <p:nvSpPr>
          <p:cNvPr id="145" name="Прямоугольник 6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Прямоугольник 7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Прямоугольник 8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Скругленный прямоугольник 9"/>
          <p:cNvSpPr/>
          <p:nvPr/>
        </p:nvSpPr>
        <p:spPr>
          <a:xfrm>
            <a:off x="224597" y="1710465"/>
            <a:ext cx="3568808" cy="3946056"/>
          </a:xfrm>
          <a:prstGeom prst="roundRect">
            <a:avLst>
              <a:gd name="adj" fmla="val 16667"/>
            </a:avLst>
          </a:prstGeom>
          <a:solidFill>
            <a:srgbClr val="F5BD14"/>
          </a:solidFill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9" name="TextBox 11"/>
          <p:cNvSpPr/>
          <p:nvPr/>
        </p:nvSpPr>
        <p:spPr>
          <a:xfrm>
            <a:off x="658667" y="1822533"/>
            <a:ext cx="270067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 algn="ctr">
              <a:defRPr>
                <a:solidFill>
                  <a:srgbClr val="344356"/>
                </a:solidFill>
              </a:defRPr>
            </a:lvl1pPr>
          </a:lstStyle>
          <a:p>
            <a:endParaRPr dirty="0"/>
          </a:p>
        </p:txBody>
      </p:sp>
      <p:sp>
        <p:nvSpPr>
          <p:cNvPr id="153" name="Прямоугольник 14"/>
          <p:cNvSpPr/>
          <p:nvPr/>
        </p:nvSpPr>
        <p:spPr>
          <a:xfrm>
            <a:off x="4396365" y="1925809"/>
            <a:ext cx="607822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ТЕМА ДИССЕРТАЦИОННОГО ИССЛЕДОВАНИЯ:</a:t>
            </a:r>
          </a:p>
        </p:txBody>
      </p:sp>
      <p:sp>
        <p:nvSpPr>
          <p:cNvPr id="154" name="Прямоугольник 15"/>
          <p:cNvSpPr/>
          <p:nvPr/>
        </p:nvSpPr>
        <p:spPr>
          <a:xfrm>
            <a:off x="4421422" y="2605827"/>
            <a:ext cx="6944784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b="1" i="1" dirty="0" smtClean="0">
                <a:sym typeface="Arial"/>
              </a:rPr>
              <a:t>«Разработка информационной системы регистратуры»</a:t>
            </a:r>
            <a:endParaRPr dirty="0"/>
          </a:p>
        </p:txBody>
      </p:sp>
      <p:sp>
        <p:nvSpPr>
          <p:cNvPr id="155" name="Прямоугольник 17"/>
          <p:cNvSpPr/>
          <p:nvPr/>
        </p:nvSpPr>
        <p:spPr>
          <a:xfrm>
            <a:off x="224597" y="5899629"/>
            <a:ext cx="11694502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TextBox 18"/>
          <p:cNvSpPr/>
          <p:nvPr/>
        </p:nvSpPr>
        <p:spPr>
          <a:xfrm>
            <a:off x="414669" y="5953278"/>
            <a:ext cx="11313044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ТЕМА ДИССЕРТАЦИОННОГО ИССЛЕДОВАНИЯ УТВЕРЖДЕНА УЧЕНЫМ</a:t>
            </a:r>
          </a:p>
          <a:p>
            <a:pPr algn="ctr">
              <a:defRPr i="1"/>
            </a:pPr>
            <a:r>
              <a:t>СОВЕТОМ ФГБОУ ВО «ЧЕЧЕНСКИЙ ГОСУДАРСТВЕННЫЙ УНИВЕРСИТЕТ» ПРОТОКОЛ № __ от «___»_____________ г.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680321" y="1832696"/>
            <a:ext cx="2905794" cy="3710939"/>
            <a:chOff x="-3547152" y="-1167343"/>
            <a:chExt cx="2905792" cy="3710939"/>
          </a:xfrm>
        </p:grpSpPr>
        <p:sp>
          <p:nvSpPr>
            <p:cNvPr id="18" name="TextBox 11"/>
            <p:cNvSpPr/>
            <p:nvPr/>
          </p:nvSpPr>
          <p:spPr>
            <a:xfrm>
              <a:off x="-3342031" y="-1167343"/>
              <a:ext cx="2700671" cy="35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r>
                <a:rPr dirty="0" err="1"/>
                <a:t>Научный</a:t>
              </a:r>
              <a:r>
                <a:rPr dirty="0"/>
                <a:t> </a:t>
              </a:r>
              <a:r>
                <a:rPr dirty="0" err="1"/>
                <a:t>руководитель</a:t>
              </a:r>
              <a:endParaRPr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-3351775" y="-591039"/>
              <a:ext cx="2309916" cy="18376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19" tIns="45719" rIns="45719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rPr lang="ru-RU" dirty="0">
                  <a:solidFill>
                    <a:schemeClr val="tx1"/>
                  </a:solidFill>
                </a:rPr>
                <a:t>ФОТО</a:t>
              </a:r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3"/>
            <p:cNvSpPr/>
            <p:nvPr/>
          </p:nvSpPr>
          <p:spPr>
            <a:xfrm>
              <a:off x="-3547152" y="1385359"/>
              <a:ext cx="2700671" cy="1158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>
                  <a:solidFill>
                    <a:srgbClr val="344356"/>
                  </a:solidFill>
                </a:defRPr>
              </a:pPr>
              <a:r>
                <a:rPr lang="ru-RU" dirty="0" err="1"/>
                <a:t>Гериханов</a:t>
              </a:r>
              <a:r>
                <a:rPr lang="ru-RU" dirty="0"/>
                <a:t> </a:t>
              </a:r>
              <a:r>
                <a:rPr lang="ru-RU" dirty="0" err="1"/>
                <a:t>Зелим</a:t>
              </a:r>
              <a:r>
                <a:rPr lang="ru-RU" dirty="0"/>
                <a:t> </a:t>
              </a:r>
              <a:r>
                <a:rPr lang="ru-RU" dirty="0" err="1"/>
                <a:t>Абуевич</a:t>
              </a:r>
              <a:r>
                <a:rPr lang="ru-RU" dirty="0"/>
                <a:t> кандидат физико-математических наук</a:t>
              </a:r>
              <a:endParaRPr dirty="0"/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Изображение 1" descr="Изображение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Прямоугольник 2"/>
          <p:cNvSpPr/>
          <p:nvPr/>
        </p:nvSpPr>
        <p:spPr>
          <a:xfrm>
            <a:off x="2085176" y="150741"/>
            <a:ext cx="8021648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ПУБЛИКАЦИИ В НАУЧНЫХ ИЗДАНИЯХ, ВХОДЯЩИХ</a:t>
            </a:r>
          </a:p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В ПЕРЕЧЕНЬ ВАК, НАУЧНЫЕ СТАТЬИ</a:t>
            </a:r>
          </a:p>
        </p:txBody>
      </p:sp>
      <p:sp>
        <p:nvSpPr>
          <p:cNvPr id="16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положения и выводы диссертационного исследования нашли отражение</a:t>
            </a:r>
          </a:p>
          <a:p>
            <a:pPr algn="ctr">
              <a:defRPr i="1"/>
            </a:pPr>
            <a:r>
              <a:t>в научных публикациях автора, в том числе в изданиях, рекомендованных ВАК РФ:</a:t>
            </a:r>
          </a:p>
        </p:txBody>
      </p:sp>
      <p:graphicFrame>
        <p:nvGraphicFramePr>
          <p:cNvPr id="16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161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96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496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Изображение 1" descr="Изображение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Прямоугольник 2"/>
          <p:cNvSpPr/>
          <p:nvPr/>
        </p:nvSpPr>
        <p:spPr>
          <a:xfrm>
            <a:off x="1489355" y="314353"/>
            <a:ext cx="991504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РЕЗУЛЬТАТЫ ПРОМЕЖУТОЧНОЙ АТТЕСТАЦИИ МАГИСТРАНТОВ</a:t>
            </a:r>
          </a:p>
        </p:txBody>
      </p:sp>
      <p:sp>
        <p:nvSpPr>
          <p:cNvPr id="17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173" name="Таблица 8"/>
          <p:cNvGraphicFramePr/>
          <p:nvPr>
            <p:extLst>
              <p:ext uri="{D42A27DB-BD31-4B8C-83A1-F6EECF244321}">
                <p14:modId xmlns:p14="http://schemas.microsoft.com/office/powerpoint/2010/main" xmlns="" val="1293170041"/>
              </p:ext>
            </p:extLst>
          </p:nvPr>
        </p:nvGraphicFramePr>
        <p:xfrm>
          <a:off x="195117" y="2053002"/>
          <a:ext cx="11713347" cy="1152511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036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723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044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Экзамен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Оценка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dirty="0"/>
                        <a:t>Вступительный экзамен</a:t>
                      </a: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61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74" name="TextBox 9"/>
          <p:cNvSpPr/>
          <p:nvPr/>
        </p:nvSpPr>
        <p:spPr>
          <a:xfrm>
            <a:off x="31898" y="1586324"/>
            <a:ext cx="373472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Сдача кандидатских экзаменов</a:t>
            </a:r>
          </a:p>
        </p:txBody>
      </p:sp>
      <p:sp>
        <p:nvSpPr>
          <p:cNvPr id="176" name="TextBox 14"/>
          <p:cNvSpPr/>
          <p:nvPr/>
        </p:nvSpPr>
        <p:spPr>
          <a:xfrm>
            <a:off x="103302" y="3205513"/>
            <a:ext cx="515131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Оценки</a:t>
            </a:r>
            <a:r>
              <a:rPr dirty="0"/>
              <a:t>, </a:t>
            </a:r>
            <a:r>
              <a:rPr dirty="0" err="1"/>
              <a:t>полученные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экзаменах</a:t>
            </a:r>
            <a:r>
              <a:rPr dirty="0"/>
              <a:t> и </a:t>
            </a:r>
            <a:r>
              <a:rPr dirty="0" err="1"/>
              <a:t>зачетах</a:t>
            </a:r>
            <a:endParaRPr dirty="0"/>
          </a:p>
        </p:txBody>
      </p:sp>
      <p:graphicFrame>
        <p:nvGraphicFramePr>
          <p:cNvPr id="12" name="Таблиц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62181596"/>
              </p:ext>
            </p:extLst>
          </p:nvPr>
        </p:nvGraphicFramePr>
        <p:xfrm>
          <a:off x="195117" y="3647352"/>
          <a:ext cx="11713347" cy="3114457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036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723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044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Экзамен</a:t>
                      </a:r>
                      <a:endParaRPr sz="1400" b="1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Оценка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en-US" dirty="0"/>
                        <a:t>Прикладное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машинное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обучение</a:t>
                      </a: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зачтено</a:t>
                      </a:r>
                      <a:r>
                        <a:rPr lang="en-US" altLang="ru-RU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en-US" dirty="0"/>
                        <a:t>Модификация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данных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баз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данных</a:t>
                      </a:r>
                      <a:r>
                        <a:rPr lang="en-US" altLang="ru-RU" dirty="0"/>
                        <a:t> </a:t>
                      </a: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lang="ru-RU" dirty="0">
                        <a:solidFill>
                          <a:srgbClr val="FF0000"/>
                        </a:solidFill>
                      </a:endParaRPr>
                    </a:p>
                    <a:p>
                      <a:pPr algn="ctr">
                        <a:defRPr sz="1400"/>
                      </a:pP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зачтено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1400" dirty="0">
                          <a:solidFill>
                            <a:srgbClr val="4175B5"/>
                          </a:solidFill>
                        </a:rPr>
                        <a:t>3.</a:t>
                      </a:r>
                      <a:endParaRPr sz="1400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en-US" dirty="0"/>
                        <a:t>Анализ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мультимедийных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данных</a:t>
                      </a:r>
                      <a:endParaRPr dirty="0"/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en-US" altLang="ru-RU" dirty="0">
                          <a:solidFill>
                            <a:srgbClr val="FF0000"/>
                          </a:solidFill>
                        </a:rPr>
                        <a:t>5 ( </a:t>
                      </a:r>
                      <a:r>
                        <a:rPr lang="ru-RU" altLang="en-US" dirty="0" err="1">
                          <a:solidFill>
                            <a:srgbClr val="FF0000"/>
                          </a:solidFill>
                        </a:rPr>
                        <a:t>отл</a:t>
                      </a:r>
                      <a:r>
                        <a:rPr lang="en-US" altLang="ru-RU" dirty="0">
                          <a:solidFill>
                            <a:srgbClr val="FF0000"/>
                          </a:solidFill>
                        </a:rPr>
                        <a:t>)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1400" dirty="0">
                          <a:solidFill>
                            <a:srgbClr val="4175B5"/>
                          </a:solidFill>
                        </a:rPr>
                        <a:t>4.</a:t>
                      </a:r>
                      <a:endParaRPr sz="1400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en-US" dirty="0"/>
                        <a:t>Поиск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информации</a:t>
                      </a:r>
                      <a:r>
                        <a:rPr lang="en-US" altLang="ru-RU" dirty="0"/>
                        <a:t> </a:t>
                      </a:r>
                      <a:endParaRPr dirty="0"/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en-US" altLang="ru-RU" dirty="0">
                          <a:solidFill>
                            <a:srgbClr val="FF0000"/>
                          </a:solidFill>
                        </a:rPr>
                        <a:t>5 ( </a:t>
                      </a:r>
                      <a:r>
                        <a:rPr lang="ru-RU" altLang="en-US" dirty="0" err="1">
                          <a:solidFill>
                            <a:srgbClr val="FF0000"/>
                          </a:solidFill>
                        </a:rPr>
                        <a:t>отл</a:t>
                      </a:r>
                      <a:r>
                        <a:rPr lang="en-US" altLang="ru-RU" dirty="0">
                          <a:solidFill>
                            <a:srgbClr val="FF0000"/>
                          </a:solidFill>
                        </a:rPr>
                        <a:t>)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Изображение 1" descr="Изображение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8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тезисы работы были представлены на</a:t>
            </a:r>
          </a:p>
          <a:p>
            <a:pPr algn="ctr">
              <a:defRPr i="1"/>
            </a:pPr>
            <a:r>
              <a:t>научно-практических конференциях:</a:t>
            </a:r>
          </a:p>
        </p:txBody>
      </p:sp>
      <p:graphicFrame>
        <p:nvGraphicFramePr>
          <p:cNvPr id="18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161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96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496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Соавторы</a:t>
                      </a:r>
                      <a:endParaRPr sz="1400" b="1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dirty="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Изображение 1" descr="Изображение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9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193" name="Таблица 8"/>
          <p:cNvGraphicFramePr/>
          <p:nvPr/>
        </p:nvGraphicFramePr>
        <p:xfrm>
          <a:off x="195117" y="1710963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161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96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496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94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Изображение 1" descr="Изображение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Прямоугольник 2"/>
          <p:cNvSpPr/>
          <p:nvPr/>
        </p:nvSpPr>
        <p:spPr>
          <a:xfrm>
            <a:off x="2982642" y="120072"/>
            <a:ext cx="6223359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ЦЕЛЬ, ЗАДАЧИ И НАУЧНАЯ НОВИЗНА</a:t>
            </a:r>
          </a:p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ДИССЕРТАЦИОННОГО ИССЛЕДОВАНИЯ</a:t>
            </a:r>
          </a:p>
        </p:txBody>
      </p:sp>
      <p:sp>
        <p:nvSpPr>
          <p:cNvPr id="198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9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0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1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2" name="TextBox 7"/>
          <p:cNvSpPr/>
          <p:nvPr/>
        </p:nvSpPr>
        <p:spPr>
          <a:xfrm>
            <a:off x="328919" y="1637506"/>
            <a:ext cx="11427584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i="1"/>
            </a:lvl1pPr>
          </a:lstStyle>
          <a:p>
            <a:r>
              <a:rPr dirty="0"/>
              <a:t>ЦЕЛЬ РАБОТЫ – </a:t>
            </a:r>
            <a:r>
              <a:rPr lang="ru-RU" dirty="0" smtClean="0"/>
              <a:t>разработать информационную систему «поликлиника» включающую в себя данные о врачах, пациентах, кабинетах и вызовах, которые необходимые для работы поликлиники. База данных позволяет осуществлять добавление, изменение, поиск и удаление данных, а также просматривать эти данные</a:t>
            </a:r>
            <a:endParaRPr dirty="0"/>
          </a:p>
        </p:txBody>
      </p:sp>
      <p:sp>
        <p:nvSpPr>
          <p:cNvPr id="203" name="TextBox 9"/>
          <p:cNvSpPr/>
          <p:nvPr/>
        </p:nvSpPr>
        <p:spPr>
          <a:xfrm>
            <a:off x="3334664" y="2882898"/>
            <a:ext cx="5519314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1400"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В СООТВЕТСВИИ С ПОСТАВЛЕННОЙ ЦЕЛЬЮ ОПРЕДЕЛЕНЫ</a:t>
            </a:r>
          </a:p>
          <a:p>
            <a:pPr algn="ctr">
              <a:defRPr sz="1400"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СЛЕДУЮЩИЕ ОСНОВНЫЕ ЗАДАЧИ:</a:t>
            </a:r>
          </a:p>
        </p:txBody>
      </p:sp>
      <p:sp>
        <p:nvSpPr>
          <p:cNvPr id="204" name="Прямоугольник 11"/>
          <p:cNvSpPr/>
          <p:nvPr/>
        </p:nvSpPr>
        <p:spPr>
          <a:xfrm>
            <a:off x="209184" y="3532895"/>
            <a:ext cx="11798410" cy="762337"/>
          </a:xfrm>
          <a:prstGeom prst="rect">
            <a:avLst/>
          </a:prstGeom>
          <a:solidFill>
            <a:srgbClr val="D0E4FC"/>
          </a:solidFill>
          <a:ln w="12700">
            <a:solidFill>
              <a:srgbClr val="B3CAE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5" name="TextBox 12"/>
          <p:cNvSpPr/>
          <p:nvPr/>
        </p:nvSpPr>
        <p:spPr>
          <a:xfrm>
            <a:off x="2797960" y="3685734"/>
            <a:ext cx="892042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- упрощение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доступа к персональным данным пациента</a:t>
            </a:r>
            <a:r>
              <a:rPr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6" name="Прямоугольник 13"/>
          <p:cNvSpPr/>
          <p:nvPr/>
        </p:nvSpPr>
        <p:spPr>
          <a:xfrm>
            <a:off x="308343" y="3667361"/>
            <a:ext cx="2370616" cy="56583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7" name="Прямоугольник 16"/>
          <p:cNvSpPr/>
          <p:nvPr/>
        </p:nvSpPr>
        <p:spPr>
          <a:xfrm>
            <a:off x="195116" y="4429697"/>
            <a:ext cx="11798410" cy="762337"/>
          </a:xfrm>
          <a:prstGeom prst="rect">
            <a:avLst/>
          </a:prstGeom>
          <a:solidFill>
            <a:srgbClr val="CBFFE6"/>
          </a:solidFill>
          <a:ln w="12700">
            <a:solidFill>
              <a:srgbClr val="A3E2C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8" name="TextBox 17"/>
          <p:cNvSpPr/>
          <p:nvPr/>
        </p:nvSpPr>
        <p:spPr>
          <a:xfrm>
            <a:off x="2840163" y="4445392"/>
            <a:ext cx="8892293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solidFill>
                  <a:srgbClr val="4175B5"/>
                </a:solidFill>
              </a:defRPr>
            </a:lvl1pPr>
          </a:lstStyle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- быстрое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доведение результатов проведения исследований / анализов пациента до лечащего врача</a:t>
            </a:r>
            <a:endParaRPr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9" name="Прямоугольник 18"/>
          <p:cNvSpPr/>
          <p:nvPr/>
        </p:nvSpPr>
        <p:spPr>
          <a:xfrm>
            <a:off x="308343" y="4536028"/>
            <a:ext cx="2370616" cy="56583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0" name="Прямоугольник 19"/>
          <p:cNvSpPr/>
          <p:nvPr/>
        </p:nvSpPr>
        <p:spPr>
          <a:xfrm>
            <a:off x="195116" y="5298364"/>
            <a:ext cx="11798410" cy="762337"/>
          </a:xfrm>
          <a:prstGeom prst="rect">
            <a:avLst/>
          </a:prstGeom>
          <a:solidFill>
            <a:srgbClr val="D0E4FC"/>
          </a:solidFill>
          <a:ln w="12700">
            <a:solidFill>
              <a:srgbClr val="B3CAE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1" name="TextBox 20"/>
          <p:cNvSpPr/>
          <p:nvPr/>
        </p:nvSpPr>
        <p:spPr>
          <a:xfrm>
            <a:off x="2812028" y="5340120"/>
            <a:ext cx="9379972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solidFill>
                  <a:srgbClr val="4175B5"/>
                </a:solidFill>
              </a:defRPr>
            </a:lvl1pPr>
          </a:lstStyle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- сокращение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штатной численности отдела регистратуры, расходов на зарплату и сокращение людских и временных затрат на обработку информации;</a:t>
            </a:r>
            <a:endParaRPr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2" name="Прямоугольник 21"/>
          <p:cNvSpPr/>
          <p:nvPr/>
        </p:nvSpPr>
        <p:spPr>
          <a:xfrm>
            <a:off x="308343" y="5404694"/>
            <a:ext cx="2370616" cy="56583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Изображение 1" descr="Изображение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Прямоугольник 2"/>
          <p:cNvSpPr/>
          <p:nvPr/>
        </p:nvSpPr>
        <p:spPr>
          <a:xfrm>
            <a:off x="2063480" y="271092"/>
            <a:ext cx="8061684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СТРУКТУРА ДИССЕРТАЦИОННОГО ИССЛЕДОВАНИЯ</a:t>
            </a:r>
          </a:p>
        </p:txBody>
      </p:sp>
      <p:sp>
        <p:nvSpPr>
          <p:cNvPr id="216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7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8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9" name="Прямоугольник 6"/>
          <p:cNvSpPr/>
          <p:nvPr/>
        </p:nvSpPr>
        <p:spPr>
          <a:xfrm>
            <a:off x="195117" y="1710464"/>
            <a:ext cx="11798410" cy="1160326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0" name="TextBox 7"/>
          <p:cNvSpPr/>
          <p:nvPr/>
        </p:nvSpPr>
        <p:spPr>
          <a:xfrm>
            <a:off x="385189" y="1828962"/>
            <a:ext cx="11427584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rPr dirty="0"/>
              <a:t>СОДЕРЖАТЕЛЬНАЯ ЧАСТЬ ДИССЕРТАЦИОННОГО ИССЛЕДОВАНИЯ РАЗДЕЛЕНА НА </a:t>
            </a:r>
            <a:r>
              <a:rPr lang="ru-RU" dirty="0" smtClean="0"/>
              <a:t>I</a:t>
            </a:r>
            <a:r>
              <a:rPr lang="en-US" dirty="0" smtClean="0"/>
              <a:t>II</a:t>
            </a:r>
            <a:r>
              <a:rPr dirty="0" smtClean="0"/>
              <a:t> </a:t>
            </a:r>
            <a:r>
              <a:rPr dirty="0"/>
              <a:t>ГЛАВ(Ы),</a:t>
            </a:r>
          </a:p>
          <a:p>
            <a:pPr algn="ctr">
              <a:defRPr i="1"/>
            </a:pPr>
            <a:r>
              <a:rPr dirty="0"/>
              <a:t>СТРУКТУРИРОВАННЫЕ В СООТВЕТСТВИИ С ЛОГИКОЙ РАСКРЫТИЯ ТЕМЫ И РЕШЕНИЯ</a:t>
            </a:r>
          </a:p>
          <a:p>
            <a:pPr algn="ctr">
              <a:defRPr i="1"/>
            </a:pPr>
            <a:r>
              <a:rPr dirty="0"/>
              <a:t>ПРОБЛЕМЫ ИССЛЕДОВАНИЯ</a:t>
            </a:r>
          </a:p>
        </p:txBody>
      </p:sp>
      <p:sp>
        <p:nvSpPr>
          <p:cNvPr id="221" name="Прямоугольник 11"/>
          <p:cNvSpPr/>
          <p:nvPr/>
        </p:nvSpPr>
        <p:spPr>
          <a:xfrm>
            <a:off x="195116" y="3100133"/>
            <a:ext cx="11798410" cy="3470788"/>
          </a:xfrm>
          <a:prstGeom prst="rect">
            <a:avLst/>
          </a:prstGeom>
          <a:solidFill>
            <a:srgbClr val="D0E4FC"/>
          </a:solidFill>
          <a:ln w="12700">
            <a:solidFill>
              <a:srgbClr val="B3CAE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2" name="TextBox 12"/>
          <p:cNvSpPr/>
          <p:nvPr/>
        </p:nvSpPr>
        <p:spPr>
          <a:xfrm>
            <a:off x="3690603" y="3296636"/>
            <a:ext cx="6989488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marL="342900" indent="-342900">
              <a:buSzPct val="100000"/>
              <a:buAutoNum type="arabicPeriod"/>
              <a:defRPr>
                <a:solidFill>
                  <a:srgbClr val="4175B5"/>
                </a:solidFill>
              </a:defRPr>
            </a:pPr>
            <a:r>
              <a:t>______________________________________________________</a:t>
            </a:r>
          </a:p>
          <a:p>
            <a:pPr marL="342900" indent="-342900">
              <a:buSzPct val="100000"/>
              <a:buAutoNum type="arabicPeriod"/>
              <a:defRPr>
                <a:solidFill>
                  <a:srgbClr val="4175B5"/>
                </a:solidFill>
              </a:defRPr>
            </a:pPr>
            <a:r>
              <a:t>______________________________________________________</a:t>
            </a:r>
          </a:p>
          <a:p>
            <a:pPr marL="342900" indent="-342900">
              <a:buSzPct val="100000"/>
              <a:buAutoNum type="arabicPeriod"/>
              <a:defRPr>
                <a:solidFill>
                  <a:srgbClr val="4175B5"/>
                </a:solidFill>
              </a:defRPr>
            </a:pPr>
            <a:r>
              <a:t>______________________________________________________</a:t>
            </a:r>
          </a:p>
        </p:txBody>
      </p:sp>
      <p:sp>
        <p:nvSpPr>
          <p:cNvPr id="223" name="Прямоугольник 13"/>
          <p:cNvSpPr/>
          <p:nvPr/>
        </p:nvSpPr>
        <p:spPr>
          <a:xfrm>
            <a:off x="385189" y="3296636"/>
            <a:ext cx="3115342" cy="198222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440</Words>
  <Application>Microsoft Office PowerPoint</Application>
  <PresentationFormat>Произвольный</PresentationFormat>
  <Paragraphs>110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Приказы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GTT-SEDA</cp:lastModifiedBy>
  <cp:revision>23</cp:revision>
  <dcterms:modified xsi:type="dcterms:W3CDTF">2019-02-26T17:15:53Z</dcterms:modified>
</cp:coreProperties>
</file>