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BFFE6"/>
    <a:srgbClr val="A3E2C4"/>
    <a:srgbClr val="D0E4FC"/>
    <a:srgbClr val="B3CAE6"/>
    <a:srgbClr val="4175B5"/>
    <a:srgbClr val="1F497D"/>
    <a:srgbClr val="EEF2FA"/>
    <a:srgbClr val="8DB3E2"/>
    <a:srgbClr val="E8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>
        <p:scale>
          <a:sx n="74" d="100"/>
          <a:sy n="74" d="100"/>
        </p:scale>
        <p:origin x="-1752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4EB2A-0C98-4D51-A186-C2FB60518C5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25D7-5DB7-499E-87FB-EA075EA28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6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225D7-5DB7-499E-87FB-EA075EA28E1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1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0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5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6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9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8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8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0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F1E5-6322-174C-AA4B-DDDF9B1F6B0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E28B-31D1-854C-B16E-518DA6FA7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6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5604" y="60663"/>
            <a:ext cx="872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EEC"/>
                </a:solidFill>
                <a:latin typeface="Arial" charset="0"/>
                <a:ea typeface="Arial" charset="0"/>
                <a:cs typeface="Arial" charset="0"/>
              </a:rPr>
              <a:t>Чеченский государственный университет</a:t>
            </a:r>
            <a:endParaRPr lang="ru-RU" sz="3200" b="1" dirty="0">
              <a:solidFill>
                <a:srgbClr val="009EE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0282" y="645438"/>
            <a:ext cx="9731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Институт чеченской и общей филологии</a:t>
            </a:r>
            <a:endParaRPr lang="ru-RU" sz="2200" u="sng" dirty="0">
              <a:solidFill>
                <a:schemeClr val="bg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532" y="1076325"/>
            <a:ext cx="9410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Кафедра «Педагогика и психология»</a:t>
            </a:r>
            <a:endParaRPr lang="ru-RU" sz="2200" u="sng" dirty="0">
              <a:solidFill>
                <a:schemeClr val="bg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957" y="2533134"/>
            <a:ext cx="5628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Arial" charset="0"/>
                <a:cs typeface="Arial" charset="0"/>
              </a:rPr>
              <a:t>Портфолио аспиранта</a:t>
            </a:r>
            <a:endParaRPr lang="ru-RU" sz="4000" dirty="0">
              <a:solidFill>
                <a:schemeClr val="bg1"/>
              </a:solidFill>
              <a:latin typeface="Franklin Gothic Heavy" panose="020B0903020102020204" pitchFamily="34" charset="0"/>
              <a:ea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5058" y="3898561"/>
            <a:ext cx="1801091" cy="1801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24726" y="3951524"/>
            <a:ext cx="643067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ФИО</a:t>
            </a:r>
            <a:r>
              <a:rPr lang="ru-RU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2800" u="sng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Булгучева</a:t>
            </a:r>
            <a:r>
              <a:rPr lang="ru-RU" sz="2800" u="sng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u="sng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Танзила</a:t>
            </a:r>
            <a:r>
              <a:rPr lang="ru-RU" sz="2800" u="sng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u="sng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Тархановна</a:t>
            </a:r>
            <a:endParaRPr lang="ru-RU" sz="2800" u="sn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4726" y="4474299"/>
            <a:ext cx="746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Форма обучения: </a:t>
            </a:r>
            <a:r>
              <a:rPr lang="ru-RU" sz="2400" u="sng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заочная</a:t>
            </a:r>
            <a:endParaRPr lang="ru-RU" sz="2400" u="sng" dirty="0">
              <a:solidFill>
                <a:schemeClr val="bg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4725" y="4890337"/>
            <a:ext cx="6909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Направление:</a:t>
            </a:r>
            <a:r>
              <a:rPr lang="ru-RU" sz="2400" dirty="0" smtClean="0">
                <a:solidFill>
                  <a:srgbClr val="85D7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u="sng" dirty="0" smtClean="0">
                <a:solidFill>
                  <a:srgbClr val="85D7FF"/>
                </a:solidFill>
                <a:latin typeface="Arial" charset="0"/>
                <a:ea typeface="Arial" charset="0"/>
                <a:cs typeface="Arial" charset="0"/>
              </a:rPr>
              <a:t>37.06.01 Психологические науки</a:t>
            </a:r>
            <a:endParaRPr lang="ru-RU" sz="2400" u="sn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4724" y="5320669"/>
            <a:ext cx="7012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Профиль:  </a:t>
            </a:r>
            <a:r>
              <a:rPr lang="ru-RU" sz="2400" u="sng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19.00.07 Педагогическая психология</a:t>
            </a:r>
            <a:endParaRPr lang="ru-RU" sz="2400" u="sn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Рисунок 15" descr="C:\Users\Zarema\Downloads\image-22-03-17-12-3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58" y="3898562"/>
            <a:ext cx="1801091" cy="1801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8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0501" y="120073"/>
            <a:ext cx="6367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ЦЕЛЬ, ЗАДАЧИ И НАУЧНАЯ НОВИЗНА</a:t>
            </a:r>
          </a:p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ДИССЕРТАЦИОННОГО ИССЛЕДОВАНИЯ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5118" y="1752278"/>
            <a:ext cx="11798408" cy="762336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190" y="1764114"/>
            <a:ext cx="114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ЦЕЛЬ РАБОТЫ – 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сследование особенностей проявления и возникновения  межличностных конфликтов в студенческой среде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Северо-Кавказского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региона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7303" y="2882898"/>
            <a:ext cx="5614036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175B5"/>
                </a:solidFill>
                <a:latin typeface="Arial" charset="0"/>
                <a:ea typeface="Arial" charset="0"/>
                <a:cs typeface="Arial" charset="0"/>
              </a:rPr>
              <a:t>В СООТВЕТСВИИ С ПОСТАВЛЕННОЙ ЦЕЛЬЮ ОПРЕДЕЛЕНЫ</a:t>
            </a:r>
          </a:p>
          <a:p>
            <a:pPr algn="ctr"/>
            <a:r>
              <a:rPr lang="ru-RU" sz="1400" b="1" dirty="0" smtClean="0">
                <a:solidFill>
                  <a:srgbClr val="4175B5"/>
                </a:solidFill>
                <a:latin typeface="Arial" charset="0"/>
                <a:ea typeface="Arial" charset="0"/>
                <a:cs typeface="Arial" charset="0"/>
              </a:rPr>
              <a:t>СЛЕДУЮЩИЕ ОСНОВНЫЕ ЗАДАЧИ:</a:t>
            </a:r>
            <a:endParaRPr lang="ru-RU" sz="1400" b="1" dirty="0">
              <a:solidFill>
                <a:srgbClr val="4175B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117" y="3561032"/>
            <a:ext cx="11798408" cy="762336"/>
          </a:xfrm>
          <a:prstGeom prst="rect">
            <a:avLst/>
          </a:prstGeom>
          <a:solidFill>
            <a:srgbClr val="D0E4FC"/>
          </a:solidFill>
          <a:ln>
            <a:solidFill>
              <a:srgbClr val="B3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10501" y="3561032"/>
            <a:ext cx="908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теоретических основ  и особенностей возникновения межличностных конфликтов в молодежной среде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344" y="3667362"/>
            <a:ext cx="2370614" cy="56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5117" y="4429698"/>
            <a:ext cx="11798408" cy="762336"/>
          </a:xfrm>
          <a:prstGeom prst="rect">
            <a:avLst/>
          </a:prstGeom>
          <a:solidFill>
            <a:srgbClr val="CBFFE6"/>
          </a:solidFill>
          <a:ln>
            <a:solidFill>
              <a:srgbClr val="A3E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10501" y="4429698"/>
            <a:ext cx="927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раскрытие методического сопровождения предупреждения межличностных конфликтов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молодежной среде </a:t>
            </a:r>
          </a:p>
          <a:p>
            <a:endParaRPr lang="ru-RU" dirty="0">
              <a:solidFill>
                <a:srgbClr val="4175B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8344" y="4536028"/>
            <a:ext cx="2370614" cy="56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5117" y="5298364"/>
            <a:ext cx="11798408" cy="762336"/>
          </a:xfrm>
          <a:prstGeom prst="rect">
            <a:avLst/>
          </a:prstGeom>
          <a:solidFill>
            <a:srgbClr val="D0E4FC"/>
          </a:solidFill>
          <a:ln>
            <a:solidFill>
              <a:srgbClr val="B3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910501" y="5298364"/>
            <a:ext cx="908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 межличностных конфликтов в студенческой среде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Северо-Кавказского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региона</a:t>
            </a:r>
            <a:endParaRPr lang="ru-RU" dirty="0" smtClean="0">
              <a:solidFill>
                <a:srgbClr val="4175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8344" y="5404694"/>
            <a:ext cx="2370614" cy="56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3325" y="271092"/>
            <a:ext cx="822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СТРУКТУРА ДИССЕРТАЦИОННОГО ИССЛЕДОВАНИЯ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5118" y="1710465"/>
            <a:ext cx="11798408" cy="1160325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190" y="1828962"/>
            <a:ext cx="1142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СОДЕРЖАТЕЛЬНАЯ ЧАСТЬ ДИССЕРТАЦИОННОГО ИССЛЕДОВАНИЯ РАЗДЕЛЕНА НА 3 ГЛАВ(Ы),</a:t>
            </a:r>
          </a:p>
          <a:p>
            <a:pPr algn="ctr"/>
            <a:r>
              <a:rPr lang="ru-RU" i="1" dirty="0" smtClean="0"/>
              <a:t>СТРУКТУРИРОВАННЫЕ В СООТВЕТСТВИИ С ЛОГИКОЙ РАСКРЫТИЯ ТЕМЫ И РЕШЕНИЯ</a:t>
            </a:r>
          </a:p>
          <a:p>
            <a:pPr algn="ctr"/>
            <a:r>
              <a:rPr lang="ru-RU" i="1" dirty="0" smtClean="0"/>
              <a:t>ПРОБЛЕМЫ ИССЛЕДОВАНИЯ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5117" y="3100133"/>
            <a:ext cx="11798408" cy="3470787"/>
          </a:xfrm>
          <a:prstGeom prst="rect">
            <a:avLst/>
          </a:prstGeom>
          <a:solidFill>
            <a:srgbClr val="D0E4FC"/>
          </a:solidFill>
          <a:ln>
            <a:solidFill>
              <a:srgbClr val="B3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90603" y="3296636"/>
            <a:ext cx="8122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Теоретические основы исследования межличностных конфликтов в студенческой среде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Методическое изучение межличностных конфликтов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Эмпирическое исследование межличностных конфликтов студентов Северного Кавказа</a:t>
            </a:r>
            <a:endParaRPr lang="ru-RU" dirty="0" smtClean="0">
              <a:solidFill>
                <a:srgbClr val="4175B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solidFill>
                <a:srgbClr val="4175B5"/>
              </a:solidFill>
            </a:endParaRPr>
          </a:p>
          <a:p>
            <a:endParaRPr lang="ru-RU" dirty="0" smtClean="0">
              <a:solidFill>
                <a:srgbClr val="4175B5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0" y="3296636"/>
            <a:ext cx="3115340" cy="1982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3581" y="271092"/>
            <a:ext cx="1961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Статьи ВАК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5118" y="1778100"/>
            <a:ext cx="11798408" cy="669676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Необходимо написать тему статьи и сделать из нее </a:t>
            </a:r>
            <a:r>
              <a:rPr lang="ru-RU" sz="2000" b="1" u="sng" dirty="0" smtClean="0">
                <a:solidFill>
                  <a:srgbClr val="FF0000"/>
                </a:solidFill>
              </a:rPr>
              <a:t>гиперссылку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118" y="2728107"/>
            <a:ext cx="11798408" cy="669676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5118" y="3678114"/>
            <a:ext cx="11798408" cy="669676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5118" y="4628121"/>
            <a:ext cx="11798408" cy="669676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5118" y="5578128"/>
            <a:ext cx="11798408" cy="669676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6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5694" y="271092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Статьи РИНЦ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118" y="1825002"/>
            <a:ext cx="11798408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Необходимо написать тему статьи и сделать из нее </a:t>
            </a:r>
            <a:r>
              <a:rPr lang="ru-RU" sz="2000" b="1" u="sng" dirty="0" smtClean="0">
                <a:solidFill>
                  <a:srgbClr val="FF0000"/>
                </a:solidFill>
              </a:rPr>
              <a:t>гиперссылку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118" y="2775009"/>
            <a:ext cx="11798408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5118" y="3725016"/>
            <a:ext cx="11798408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5118" y="4675023"/>
            <a:ext cx="11798408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5118" y="5660829"/>
            <a:ext cx="11798408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7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5667" y="271092"/>
            <a:ext cx="5037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Выступления на конференциях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118" y="1566681"/>
            <a:ext cx="11798408" cy="4844167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Наименование и время проведения конференции и указать ссылку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589" y="239558"/>
            <a:ext cx="7790822" cy="624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692" y="1825002"/>
            <a:ext cx="11290142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Приказ «О зачислении  аспирантов на заочную форму обучения на внебюджетной основе» от 30.09.2015г. №31/07/05-03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92" y="2833412"/>
            <a:ext cx="11641834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Приказ «О переводе </a:t>
            </a:r>
            <a:r>
              <a:rPr lang="ru-RU" sz="2400" b="1" smtClean="0">
                <a:solidFill>
                  <a:srgbClr val="0070C0"/>
                </a:solidFill>
              </a:rPr>
              <a:t>аспирантов» от 31.10.2016г. </a:t>
            </a:r>
            <a:r>
              <a:rPr lang="ru-RU" sz="2400" b="1" dirty="0" smtClean="0">
                <a:solidFill>
                  <a:srgbClr val="0070C0"/>
                </a:solidFill>
              </a:rPr>
              <a:t>37/07/05-03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572" y="3777732"/>
            <a:ext cx="11641834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0070C0"/>
                </a:solidFill>
              </a:rPr>
              <a:t>Приказ «О переводе аспирантов» от 09.11.2017г. </a:t>
            </a:r>
            <a:r>
              <a:rPr lang="ru-RU" sz="2400" b="1">
                <a:solidFill>
                  <a:srgbClr val="0070C0"/>
                </a:solidFill>
              </a:rPr>
              <a:t>№ 22/07/05-03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1692" y="4754097"/>
            <a:ext cx="11641834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Переводной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1692" y="5730462"/>
            <a:ext cx="11641834" cy="736644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Переводной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3683" y="262809"/>
            <a:ext cx="7324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ТЕМА ДИССЕРТАЦИОННОГО ИССЛЕДОВАНИЯ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4598" y="1710466"/>
            <a:ext cx="3568807" cy="3946055"/>
          </a:xfrm>
          <a:prstGeom prst="roundRect">
            <a:avLst/>
          </a:prstGeom>
          <a:solidFill>
            <a:srgbClr val="F5BD1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58668" y="1822534"/>
            <a:ext cx="2700670" cy="3590789"/>
            <a:chOff x="658666" y="1956587"/>
            <a:chExt cx="2700670" cy="3590789"/>
          </a:xfrm>
        </p:grpSpPr>
        <p:sp>
          <p:nvSpPr>
            <p:cNvPr id="12" name="TextBox 11"/>
            <p:cNvSpPr txBox="1"/>
            <p:nvPr/>
          </p:nvSpPr>
          <p:spPr>
            <a:xfrm>
              <a:off x="658666" y="1956587"/>
              <a:ext cx="270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344356"/>
                  </a:solidFill>
                </a:rPr>
                <a:t>Научный руководитель</a:t>
              </a:r>
              <a:endParaRPr lang="ru-RU" dirty="0">
                <a:solidFill>
                  <a:srgbClr val="344356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52616" y="2417650"/>
              <a:ext cx="2309915" cy="1837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8666" y="4347047"/>
              <a:ext cx="27006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 smtClean="0">
                  <a:solidFill>
                    <a:srgbClr val="344356"/>
                  </a:solidFill>
                </a:rPr>
                <a:t>Масаева</a:t>
              </a:r>
              <a:r>
                <a:rPr lang="ru-RU" dirty="0" smtClean="0">
                  <a:solidFill>
                    <a:srgbClr val="344356"/>
                  </a:solidFill>
                </a:rPr>
                <a:t> </a:t>
              </a:r>
              <a:r>
                <a:rPr lang="ru-RU" dirty="0" err="1" smtClean="0">
                  <a:solidFill>
                    <a:srgbClr val="344356"/>
                  </a:solidFill>
                </a:rPr>
                <a:t>Зарема</a:t>
              </a:r>
              <a:r>
                <a:rPr lang="ru-RU" dirty="0" smtClean="0">
                  <a:solidFill>
                    <a:srgbClr val="344356"/>
                  </a:solidFill>
                </a:rPr>
                <a:t> </a:t>
              </a:r>
              <a:r>
                <a:rPr lang="ru-RU" dirty="0" err="1" smtClean="0">
                  <a:solidFill>
                    <a:srgbClr val="344356"/>
                  </a:solidFill>
                </a:rPr>
                <a:t>Вахаевна</a:t>
              </a:r>
              <a:r>
                <a:rPr lang="ru-RU" dirty="0" smtClean="0">
                  <a:solidFill>
                    <a:srgbClr val="344356"/>
                  </a:solidFill>
                </a:rPr>
                <a:t>, кандидат психологических наук. доцент</a:t>
              </a:r>
              <a:endParaRPr lang="ru-RU" dirty="0">
                <a:solidFill>
                  <a:srgbClr val="344356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323697" y="1925809"/>
            <a:ext cx="6223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ТЕМА ДИССЕРТАЦИОННОГО ИССЛЕДОВАНИЯ: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1423" y="2605828"/>
            <a:ext cx="6944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Психологические особенности  межличностных конфликтов студентов Северного Кавказа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4598" y="5899630"/>
            <a:ext cx="11694500" cy="762336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14670" y="5953278"/>
            <a:ext cx="1131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ТЕМА ДИССЕРТАЦИОННОГО ИССЛЕДОВАНИЯ УТВЕРЖДЕНА УЧЕНЫМ</a:t>
            </a:r>
          </a:p>
          <a:p>
            <a:pPr algn="ctr"/>
            <a:r>
              <a:rPr lang="ru-RU" i="1" dirty="0" smtClean="0"/>
              <a:t>СОВЕТОМ ФГБОУ ВО «ЧЕЧЕНСКИЙ ГОСУДАРСТВЕННЫЙ УНИВЕРСИТЕТ» ПРОТОКОЛ № 3 от «7 ноября» 2017г.</a:t>
            </a:r>
            <a:endParaRPr lang="ru-RU" i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618" y="2283598"/>
            <a:ext cx="2309915" cy="19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30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8994" y="150742"/>
            <a:ext cx="8094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ПУБЛИКАЦИИ В НАУЧНЫХ ИЗДАНИЯХ, ВХОДЯЩИХ</a:t>
            </a:r>
          </a:p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В ПЕРЕЧЕНЬ ВАК, НАУЧНЫЕ СТАТЬИ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5118" y="1710466"/>
            <a:ext cx="11798408" cy="762336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190" y="1764114"/>
            <a:ext cx="114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Основные положения и выводы диссертационного исследования нашли отражение</a:t>
            </a:r>
          </a:p>
          <a:p>
            <a:pPr algn="ctr"/>
            <a:r>
              <a:rPr lang="ru-RU" i="1" dirty="0" smtClean="0"/>
              <a:t>в научных публикациях автора, в том числе в изданиях, рекомендованных ВАК РФ:</a:t>
            </a:r>
            <a:endParaRPr lang="ru-RU" i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7297"/>
              </p:ext>
            </p:extLst>
          </p:nvPr>
        </p:nvGraphicFramePr>
        <p:xfrm>
          <a:off x="195118" y="2813708"/>
          <a:ext cx="11798408" cy="1806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77"/>
                <a:gridCol w="5116127"/>
                <a:gridCol w="2949602"/>
                <a:gridCol w="2949602"/>
              </a:tblGrid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/</a:t>
                      </a:r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Наименование работы,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ее вид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Выходные данные*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Соавторы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343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653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8876" y="6403607"/>
            <a:ext cx="4523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* - Оформляются в соответствии с ГОСТ 7.1-2003 </a:t>
            </a:r>
            <a:endParaRPr lang="ru-RU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0516" y="314353"/>
            <a:ext cx="9692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mtClean="0">
                <a:latin typeface="Arial" charset="0"/>
                <a:ea typeface="Arial" charset="0"/>
                <a:cs typeface="Arial" charset="0"/>
              </a:rPr>
              <a:t> РЕЗУЛЬТАТЫ ПРОМЕЖУТОЧНОЙ АТТЕСТАЦИИ АСПИРАНТОВ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715594"/>
              </p:ext>
            </p:extLst>
          </p:nvPr>
        </p:nvGraphicFramePr>
        <p:xfrm>
          <a:off x="195117" y="2053003"/>
          <a:ext cx="11713347" cy="1806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575"/>
                <a:gridCol w="6772323"/>
                <a:gridCol w="3904449"/>
              </a:tblGrid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/</a:t>
                      </a:r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Экзамен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Оценка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343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История и философия науки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Хорошо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653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Иностранный язык (Английский)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Удовлетворительно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899" y="1586324"/>
            <a:ext cx="385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175B5"/>
                </a:solidFill>
                <a:latin typeface="Arial" charset="0"/>
                <a:ea typeface="Arial" charset="0"/>
                <a:cs typeface="Arial" charset="0"/>
              </a:rPr>
              <a:t> Сдача кандидатских экзаменов</a:t>
            </a:r>
            <a:endParaRPr lang="ru-RU" b="1" dirty="0">
              <a:solidFill>
                <a:srgbClr val="4175B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73074"/>
              </p:ext>
            </p:extLst>
          </p:nvPr>
        </p:nvGraphicFramePr>
        <p:xfrm>
          <a:off x="163218" y="4512669"/>
          <a:ext cx="11713347" cy="1806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575"/>
                <a:gridCol w="6772323"/>
                <a:gridCol w="3904449"/>
              </a:tblGrid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/</a:t>
                      </a:r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Экзамен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Оценка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343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Психология инновационного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Зачтено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653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330" y="4045990"/>
            <a:ext cx="528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175B5"/>
                </a:solidFill>
                <a:latin typeface="Arial" charset="0"/>
                <a:ea typeface="Arial" charset="0"/>
                <a:cs typeface="Arial" charset="0"/>
              </a:rPr>
              <a:t>Оценки, полученные на экзаменах и зачетах</a:t>
            </a:r>
            <a:endParaRPr lang="ru-RU" b="1" dirty="0">
              <a:solidFill>
                <a:srgbClr val="4175B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193" y="218941"/>
            <a:ext cx="8259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175B5"/>
                </a:solidFill>
                <a:latin typeface="Arial" charset="0"/>
                <a:ea typeface="Arial" charset="0"/>
                <a:cs typeface="Arial" charset="0"/>
              </a:rPr>
              <a:t>Оценки, полученные на экзаменах и зачетах 2 семестр</a:t>
            </a:r>
            <a:endParaRPr lang="ru-RU" b="1" dirty="0">
              <a:solidFill>
                <a:srgbClr val="4175B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322" y="719666"/>
          <a:ext cx="11437257" cy="173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42"/>
                <a:gridCol w="6612696"/>
                <a:gridCol w="3812419"/>
              </a:tblGrid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/</a:t>
                      </a:r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Экзамен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Оценка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3314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Психолого-педагогическое консультирование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458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Педагогическая психология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3947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6620" y="2782669"/>
            <a:ext cx="6894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175B5"/>
                </a:solidFill>
                <a:latin typeface="Arial" charset="0"/>
                <a:ea typeface="Arial" charset="0"/>
                <a:cs typeface="Arial" charset="0"/>
              </a:rPr>
              <a:t>Оценки, полученные на экзаменах и зачетах 3 семестр</a:t>
            </a:r>
            <a:endParaRPr lang="ru-RU" b="1" dirty="0">
              <a:solidFill>
                <a:srgbClr val="4175B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9193" y="3477296"/>
          <a:ext cx="11437257" cy="201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42"/>
                <a:gridCol w="6612696"/>
                <a:gridCol w="3812419"/>
              </a:tblGrid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/</a:t>
                      </a:r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Экзамен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Оценка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3314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Педагогическая психология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458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Педагогика и психология высшей школы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3947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193" y="218941"/>
            <a:ext cx="8259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175B5"/>
                </a:solidFill>
                <a:latin typeface="Arial" charset="0"/>
                <a:ea typeface="Arial" charset="0"/>
                <a:cs typeface="Arial" charset="0"/>
              </a:rPr>
              <a:t>Оценки, полученные на экзаменах и зачетах 4 семестр</a:t>
            </a:r>
            <a:endParaRPr lang="ru-RU" b="1" dirty="0">
              <a:solidFill>
                <a:srgbClr val="4175B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322" y="719666"/>
          <a:ext cx="11437257" cy="173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42"/>
                <a:gridCol w="6612696"/>
                <a:gridCol w="3812419"/>
              </a:tblGrid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/</a:t>
                      </a:r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Экзамен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Оценка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3314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исследования за рубежом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458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Информационные технологии в науке и образовании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3947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6620" y="2782669"/>
            <a:ext cx="6894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175B5"/>
                </a:solidFill>
                <a:latin typeface="Arial" charset="0"/>
                <a:ea typeface="Arial" charset="0"/>
                <a:cs typeface="Arial" charset="0"/>
              </a:rPr>
              <a:t>Оценки, полученные на экзаменах и зачетах 5 семестр</a:t>
            </a:r>
            <a:endParaRPr lang="ru-RU" b="1" dirty="0">
              <a:solidFill>
                <a:srgbClr val="4175B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9193" y="3477296"/>
          <a:ext cx="11437257" cy="173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42"/>
                <a:gridCol w="6612696"/>
                <a:gridCol w="3812419"/>
              </a:tblGrid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/</a:t>
                      </a:r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Экзамен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Оценка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3314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458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3947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0961" y="271092"/>
            <a:ext cx="862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mtClean="0">
                <a:latin typeface="Arial" charset="0"/>
                <a:ea typeface="Arial" charset="0"/>
                <a:cs typeface="Arial" charset="0"/>
              </a:rPr>
              <a:t>УЧАСТИЕ В НАУЧНО-ПРАКТИЧЕСКИХ КОНФЕРЕНЦИЯХ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5118" y="1710466"/>
            <a:ext cx="11798408" cy="762336"/>
          </a:xfrm>
          <a:prstGeom prst="rect">
            <a:avLst/>
          </a:prstGeom>
          <a:solidFill>
            <a:srgbClr val="FFF2CB"/>
          </a:solidFill>
          <a:ln>
            <a:solidFill>
              <a:srgbClr val="F5B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190" y="1764114"/>
            <a:ext cx="114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Основные тезисы работы были представлены на</a:t>
            </a:r>
          </a:p>
          <a:p>
            <a:pPr algn="ctr"/>
            <a:r>
              <a:rPr lang="ru-RU" i="1" dirty="0" smtClean="0"/>
              <a:t>научно-практических конференциях:</a:t>
            </a:r>
            <a:endParaRPr lang="ru-RU" i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7297"/>
              </p:ext>
            </p:extLst>
          </p:nvPr>
        </p:nvGraphicFramePr>
        <p:xfrm>
          <a:off x="195118" y="2813708"/>
          <a:ext cx="11798408" cy="290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77"/>
                <a:gridCol w="5116127"/>
                <a:gridCol w="2949602"/>
                <a:gridCol w="2949602"/>
              </a:tblGrid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/</a:t>
                      </a:r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Наименование работы,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ее вид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Выходные данные*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Соавторы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343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Психологическая безопасность в межличностных конфликтах студенческой среды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Северо-Кавказского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региона (научная статья)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Сборник статей «Педагогическое мастерство и педагогические технологии».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Чебоксары, 2016г.  № 2(8). С. 30-32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Масаева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З.В.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653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8876" y="6403607"/>
            <a:ext cx="4523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* - Оформляются в соответствии с ГОСТ 7.1-2003 </a:t>
            </a:r>
            <a:endParaRPr lang="ru-RU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" y="150742"/>
            <a:ext cx="927100" cy="68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0961" y="271092"/>
            <a:ext cx="862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mtClean="0">
                <a:latin typeface="Arial" charset="0"/>
                <a:ea typeface="Arial" charset="0"/>
                <a:cs typeface="Arial" charset="0"/>
              </a:rPr>
              <a:t>УЧАСТИЕ В НАУЧНО-ПРАКТИЧЕСКИХ КОНФЕРЕНЦИЯХ</a:t>
            </a:r>
            <a:endParaRPr lang="ru-RU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5887"/>
            <a:ext cx="12192000" cy="4152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78958" y="1121523"/>
            <a:ext cx="9513042" cy="303963"/>
          </a:xfrm>
          <a:prstGeom prst="rect">
            <a:avLst/>
          </a:prstGeom>
          <a:solidFill>
            <a:srgbClr val="41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1523"/>
            <a:ext cx="2611225" cy="303962"/>
          </a:xfrm>
          <a:prstGeom prst="rect">
            <a:avLst/>
          </a:prstGeom>
          <a:solidFill>
            <a:srgbClr val="FFF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16962"/>
              </p:ext>
            </p:extLst>
          </p:nvPr>
        </p:nvGraphicFramePr>
        <p:xfrm>
          <a:off x="195118" y="1710963"/>
          <a:ext cx="11798408" cy="1806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77"/>
                <a:gridCol w="5116127"/>
                <a:gridCol w="2949602"/>
                <a:gridCol w="2949602"/>
              </a:tblGrid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r>
                        <a:rPr lang="mr-IN" sz="1400" dirty="0" smtClean="0">
                          <a:solidFill>
                            <a:srgbClr val="4175B5"/>
                          </a:solidFill>
                        </a:rPr>
                        <a:t>/</a:t>
                      </a:r>
                      <a:r>
                        <a:rPr lang="mr-IN" sz="1400" dirty="0" err="1" smtClean="0">
                          <a:solidFill>
                            <a:srgbClr val="4175B5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Наименование работы,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ее вид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Выходные данные*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Соавторы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343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  <a:tr h="653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175B5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rgbClr val="4175B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1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8876" y="6403607"/>
            <a:ext cx="4523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* - Оформляются в соответствии с ГОСТ 7.1-2003 </a:t>
            </a:r>
            <a:endParaRPr lang="ru-RU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578</Words>
  <Application>Microsoft Office PowerPoint</Application>
  <PresentationFormat>Произвольный</PresentationFormat>
  <Paragraphs>168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Приказы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Ramzan Hadzhimuratov</dc:creator>
  <cp:lastModifiedBy>Zarema</cp:lastModifiedBy>
  <cp:revision>45</cp:revision>
  <dcterms:created xsi:type="dcterms:W3CDTF">2017-02-20T07:33:13Z</dcterms:created>
  <dcterms:modified xsi:type="dcterms:W3CDTF">2018-02-14T13:56:37Z</dcterms:modified>
</cp:coreProperties>
</file>